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690" r:id="rId6"/>
    <p:sldId id="692" r:id="rId7"/>
    <p:sldId id="693" r:id="rId8"/>
    <p:sldId id="694" r:id="rId9"/>
    <p:sldId id="695" r:id="rId10"/>
    <p:sldId id="696" r:id="rId11"/>
    <p:sldId id="697" r:id="rId12"/>
    <p:sldId id="698" r:id="rId13"/>
    <p:sldId id="699" r:id="rId14"/>
    <p:sldId id="700" r:id="rId15"/>
    <p:sldId id="701" r:id="rId16"/>
    <p:sldId id="702" r:id="rId17"/>
    <p:sldId id="703" r:id="rId18"/>
    <p:sldId id="704" r:id="rId19"/>
    <p:sldId id="705" r:id="rId20"/>
    <p:sldId id="706" r:id="rId21"/>
    <p:sldId id="707" r:id="rId22"/>
    <p:sldId id="708" r:id="rId23"/>
    <p:sldId id="709" r:id="rId24"/>
    <p:sldId id="710" r:id="rId25"/>
    <p:sldId id="711" r:id="rId26"/>
    <p:sldId id="712" r:id="rId27"/>
    <p:sldId id="713" r:id="rId28"/>
    <p:sldId id="714" r:id="rId29"/>
    <p:sldId id="715" r:id="rId30"/>
    <p:sldId id="716" r:id="rId31"/>
    <p:sldId id="717" r:id="rId32"/>
    <p:sldId id="719" r:id="rId33"/>
    <p:sldId id="718" r:id="rId34"/>
    <p:sldId id="720" r:id="rId35"/>
    <p:sldId id="721" r:id="rId36"/>
    <p:sldId id="722" r:id="rId37"/>
    <p:sldId id="723" r:id="rId38"/>
    <p:sldId id="724" r:id="rId39"/>
    <p:sldId id="725" r:id="rId40"/>
    <p:sldId id="726" r:id="rId41"/>
    <p:sldId id="727" r:id="rId42"/>
    <p:sldId id="728" r:id="rId43"/>
    <p:sldId id="729" r:id="rId44"/>
    <p:sldId id="730" r:id="rId45"/>
    <p:sldId id="731" r:id="rId46"/>
    <p:sldId id="732" r:id="rId47"/>
    <p:sldId id="733" r:id="rId48"/>
    <p:sldId id="734" r:id="rId49"/>
    <p:sldId id="735" r:id="rId50"/>
    <p:sldId id="736" r:id="rId51"/>
    <p:sldId id="737" r:id="rId52"/>
    <p:sldId id="738" r:id="rId53"/>
    <p:sldId id="739" r:id="rId54"/>
    <p:sldId id="740" r:id="rId55"/>
    <p:sldId id="741" r:id="rId56"/>
    <p:sldId id="742" r:id="rId57"/>
    <p:sldId id="743" r:id="rId58"/>
    <p:sldId id="744" r:id="rId59"/>
    <p:sldId id="745" r:id="rId60"/>
    <p:sldId id="746" r:id="rId61"/>
    <p:sldId id="747" r:id="rId62"/>
    <p:sldId id="748" r:id="rId63"/>
    <p:sldId id="749" r:id="rId64"/>
    <p:sldId id="750" r:id="rId65"/>
    <p:sldId id="751" r:id="rId66"/>
    <p:sldId id="752" r:id="rId67"/>
    <p:sldId id="753" r:id="rId68"/>
    <p:sldId id="754" r:id="rId69"/>
    <p:sldId id="755" r:id="rId70"/>
    <p:sldId id="756" r:id="rId71"/>
    <p:sldId id="757" r:id="rId72"/>
    <p:sldId id="758" r:id="rId73"/>
    <p:sldId id="759" r:id="rId74"/>
    <p:sldId id="760" r:id="rId75"/>
    <p:sldId id="761" r:id="rId76"/>
    <p:sldId id="762" r:id="rId77"/>
    <p:sldId id="763" r:id="rId78"/>
    <p:sldId id="764" r:id="rId79"/>
    <p:sldId id="765" r:id="rId80"/>
    <p:sldId id="766" r:id="rId81"/>
    <p:sldId id="767" r:id="rId82"/>
    <p:sldId id="768" r:id="rId83"/>
    <p:sldId id="769" r:id="rId84"/>
    <p:sldId id="770" r:id="rId85"/>
    <p:sldId id="771" r:id="rId86"/>
    <p:sldId id="772" r:id="rId87"/>
    <p:sldId id="773" r:id="rId88"/>
    <p:sldId id="774" r:id="rId89"/>
    <p:sldId id="775" r:id="rId90"/>
    <p:sldId id="776" r:id="rId91"/>
    <p:sldId id="777" r:id="rId92"/>
    <p:sldId id="778" r:id="rId93"/>
    <p:sldId id="779" r:id="rId94"/>
    <p:sldId id="335" r:id="rId95"/>
    <p:sldId id="283" r:id="rId96"/>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p:cViewPr>
        <p:scale>
          <a:sx n="75" d="100"/>
          <a:sy n="75" d="100"/>
        </p:scale>
        <p:origin x="-254" y="-115"/>
      </p:cViewPr>
      <p:guideLst>
        <p:guide orient="horz" pos="2198"/>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185.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8.xml"/><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21.xml"/><Relationship Id="rId3" Type="http://schemas.openxmlformats.org/officeDocument/2006/relationships/image" Target="../media/image5.png"/><Relationship Id="rId2" Type="http://schemas.openxmlformats.org/officeDocument/2006/relationships/tags" Target="../tags/tag20.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8.xml"/><Relationship Id="rId3" Type="http://schemas.openxmlformats.org/officeDocument/2006/relationships/tags" Target="../tags/tag29.xml"/><Relationship Id="rId2" Type="http://schemas.openxmlformats.org/officeDocument/2006/relationships/image" Target="../media/image5.pn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tags" Target="../tags/tag31.xml"/><Relationship Id="rId2" Type="http://schemas.openxmlformats.org/officeDocument/2006/relationships/image" Target="../media/image5.png"/><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33.xml"/><Relationship Id="rId3" Type="http://schemas.openxmlformats.org/officeDocument/2006/relationships/image" Target="../media/image5.png"/><Relationship Id="rId2" Type="http://schemas.openxmlformats.org/officeDocument/2006/relationships/tags" Target="../tags/tag3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tags" Target="../tags/tag35.xml"/><Relationship Id="rId2" Type="http://schemas.openxmlformats.org/officeDocument/2006/relationships/image" Target="../media/image5.png"/><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37.xml"/><Relationship Id="rId2" Type="http://schemas.openxmlformats.org/officeDocument/2006/relationships/image" Target="../media/image5.png"/><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40.xml"/><Relationship Id="rId3" Type="http://schemas.openxmlformats.org/officeDocument/2006/relationships/image" Target="../media/image5.png"/><Relationship Id="rId2" Type="http://schemas.openxmlformats.org/officeDocument/2006/relationships/tags" Target="../tags/tag39.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2.xml"/><Relationship Id="rId3" Type="http://schemas.openxmlformats.org/officeDocument/2006/relationships/image" Target="../media/image5.png"/><Relationship Id="rId2" Type="http://schemas.openxmlformats.org/officeDocument/2006/relationships/tags" Target="../tags/tag4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8.xml"/><Relationship Id="rId4" Type="http://schemas.openxmlformats.org/officeDocument/2006/relationships/tags" Target="../tags/tag44.xml"/><Relationship Id="rId3" Type="http://schemas.openxmlformats.org/officeDocument/2006/relationships/image" Target="../media/image5.png"/><Relationship Id="rId2" Type="http://schemas.openxmlformats.org/officeDocument/2006/relationships/tags" Target="../tags/tag43.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tags" Target="../tags/tag46.xml"/><Relationship Id="rId2" Type="http://schemas.openxmlformats.org/officeDocument/2006/relationships/image" Target="../media/image5.png"/><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48.xml"/><Relationship Id="rId3" Type="http://schemas.openxmlformats.org/officeDocument/2006/relationships/image" Target="../media/image5.png"/><Relationship Id="rId2" Type="http://schemas.openxmlformats.org/officeDocument/2006/relationships/tags" Target="../tags/tag47.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xml"/><Relationship Id="rId3" Type="http://schemas.openxmlformats.org/officeDocument/2006/relationships/tags" Target="../tags/tag50.xml"/><Relationship Id="rId2" Type="http://schemas.openxmlformats.org/officeDocument/2006/relationships/image" Target="../media/image5.png"/><Relationship Id="rId1" Type="http://schemas.openxmlformats.org/officeDocument/2006/relationships/tags" Target="../tags/tag49.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8.xml"/><Relationship Id="rId3" Type="http://schemas.openxmlformats.org/officeDocument/2006/relationships/tags" Target="../tags/tag52.xml"/><Relationship Id="rId2" Type="http://schemas.openxmlformats.org/officeDocument/2006/relationships/image" Target="../media/image5.png"/><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8.xml"/><Relationship Id="rId3" Type="http://schemas.openxmlformats.org/officeDocument/2006/relationships/tags" Target="../tags/tag54.xml"/><Relationship Id="rId2" Type="http://schemas.openxmlformats.org/officeDocument/2006/relationships/image" Target="../media/image5.png"/><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56.xml"/><Relationship Id="rId3" Type="http://schemas.openxmlformats.org/officeDocument/2006/relationships/image" Target="../media/image5.png"/><Relationship Id="rId2" Type="http://schemas.openxmlformats.org/officeDocument/2006/relationships/tags" Target="../tags/tag55.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2" Type="http://schemas.openxmlformats.org/officeDocument/2006/relationships/notesSlide" Target="../notesSlides/notesSlide3.xml"/><Relationship Id="rId11" Type="http://schemas.openxmlformats.org/officeDocument/2006/relationships/slideLayout" Target="../slideLayouts/slideLayout8.xml"/><Relationship Id="rId10" Type="http://schemas.openxmlformats.org/officeDocument/2006/relationships/tags" Target="../tags/tag5.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8.xml"/><Relationship Id="rId4" Type="http://schemas.openxmlformats.org/officeDocument/2006/relationships/tags" Target="../tags/tag58.xml"/><Relationship Id="rId3" Type="http://schemas.openxmlformats.org/officeDocument/2006/relationships/image" Target="../media/image5.png"/><Relationship Id="rId2" Type="http://schemas.openxmlformats.org/officeDocument/2006/relationships/tags" Target="../tags/tag57.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60.xml"/><Relationship Id="rId3" Type="http://schemas.openxmlformats.org/officeDocument/2006/relationships/image" Target="../media/image5.png"/><Relationship Id="rId2" Type="http://schemas.openxmlformats.org/officeDocument/2006/relationships/tags" Target="../tags/tag59.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8.xml"/><Relationship Id="rId3" Type="http://schemas.openxmlformats.org/officeDocument/2006/relationships/tags" Target="../tags/tag62.xml"/><Relationship Id="rId2" Type="http://schemas.openxmlformats.org/officeDocument/2006/relationships/image" Target="../media/image5.png"/><Relationship Id="rId1" Type="http://schemas.openxmlformats.org/officeDocument/2006/relationships/tags" Target="../tags/tag61.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tags" Target="../tags/tag64.xml"/><Relationship Id="rId3" Type="http://schemas.openxmlformats.org/officeDocument/2006/relationships/image" Target="../media/image5.png"/><Relationship Id="rId2" Type="http://schemas.openxmlformats.org/officeDocument/2006/relationships/tags" Target="../tags/tag63.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8.xml"/><Relationship Id="rId3" Type="http://schemas.openxmlformats.org/officeDocument/2006/relationships/tags" Target="../tags/tag66.xml"/><Relationship Id="rId2" Type="http://schemas.openxmlformats.org/officeDocument/2006/relationships/image" Target="../media/image5.png"/><Relationship Id="rId1" Type="http://schemas.openxmlformats.org/officeDocument/2006/relationships/tags" Target="../tags/tag65.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68.xml"/><Relationship Id="rId3" Type="http://schemas.openxmlformats.org/officeDocument/2006/relationships/image" Target="../media/image5.png"/><Relationship Id="rId2" Type="http://schemas.openxmlformats.org/officeDocument/2006/relationships/tags" Target="../tags/tag6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8.xml"/><Relationship Id="rId3" Type="http://schemas.openxmlformats.org/officeDocument/2006/relationships/tags" Target="../tags/tag70.xml"/><Relationship Id="rId2" Type="http://schemas.openxmlformats.org/officeDocument/2006/relationships/image" Target="../media/image5.png"/><Relationship Id="rId1" Type="http://schemas.openxmlformats.org/officeDocument/2006/relationships/tags" Target="../tags/tag69.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tags" Target="../tags/tag72.xml"/><Relationship Id="rId2" Type="http://schemas.openxmlformats.org/officeDocument/2006/relationships/image" Target="../media/image5.png"/><Relationship Id="rId1" Type="http://schemas.openxmlformats.org/officeDocument/2006/relationships/tags" Target="../tags/tag71.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8.xml"/><Relationship Id="rId3" Type="http://schemas.openxmlformats.org/officeDocument/2006/relationships/tags" Target="../tags/tag74.xml"/><Relationship Id="rId2" Type="http://schemas.openxmlformats.org/officeDocument/2006/relationships/image" Target="../media/image5.png"/><Relationship Id="rId1" Type="http://schemas.openxmlformats.org/officeDocument/2006/relationships/tags" Target="../tags/tag73.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8.xml"/><Relationship Id="rId3" Type="http://schemas.openxmlformats.org/officeDocument/2006/relationships/tags" Target="../tags/tag76.xml"/><Relationship Id="rId2" Type="http://schemas.openxmlformats.org/officeDocument/2006/relationships/image" Target="../media/image5.png"/><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78.xml"/><Relationship Id="rId3" Type="http://schemas.openxmlformats.org/officeDocument/2006/relationships/image" Target="../media/image5.png"/><Relationship Id="rId2" Type="http://schemas.openxmlformats.org/officeDocument/2006/relationships/tags" Target="../tags/tag77.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80.xml"/><Relationship Id="rId3" Type="http://schemas.openxmlformats.org/officeDocument/2006/relationships/image" Target="../media/image5.png"/><Relationship Id="rId2" Type="http://schemas.openxmlformats.org/officeDocument/2006/relationships/tags" Target="../tags/tag79.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82.xml"/><Relationship Id="rId4" Type="http://schemas.openxmlformats.org/officeDocument/2006/relationships/image" Target="../media/image5.png"/><Relationship Id="rId3" Type="http://schemas.openxmlformats.org/officeDocument/2006/relationships/tags" Target="../tags/tag81.xml"/><Relationship Id="rId2" Type="http://schemas.openxmlformats.org/officeDocument/2006/relationships/image" Target="../media/image31.e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84.xml"/><Relationship Id="rId3" Type="http://schemas.openxmlformats.org/officeDocument/2006/relationships/image" Target="../media/image5.png"/><Relationship Id="rId2" Type="http://schemas.openxmlformats.org/officeDocument/2006/relationships/tags" Target="../tags/tag83.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8.xml"/><Relationship Id="rId3" Type="http://schemas.openxmlformats.org/officeDocument/2006/relationships/tags" Target="../tags/tag86.xml"/><Relationship Id="rId2" Type="http://schemas.openxmlformats.org/officeDocument/2006/relationships/image" Target="../media/image5.png"/><Relationship Id="rId1" Type="http://schemas.openxmlformats.org/officeDocument/2006/relationships/tags" Target="../tags/tag85.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8.xml"/><Relationship Id="rId3" Type="http://schemas.openxmlformats.org/officeDocument/2006/relationships/tags" Target="../tags/tag88.xml"/><Relationship Id="rId2" Type="http://schemas.openxmlformats.org/officeDocument/2006/relationships/image" Target="../media/image5.png"/><Relationship Id="rId1" Type="http://schemas.openxmlformats.org/officeDocument/2006/relationships/tags" Target="../tags/tag87.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8.xml"/><Relationship Id="rId3" Type="http://schemas.openxmlformats.org/officeDocument/2006/relationships/tags" Target="../tags/tag90.xml"/><Relationship Id="rId2" Type="http://schemas.openxmlformats.org/officeDocument/2006/relationships/image" Target="../media/image5.png"/><Relationship Id="rId1" Type="http://schemas.openxmlformats.org/officeDocument/2006/relationships/tags" Target="../tags/tag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92.xml"/><Relationship Id="rId4" Type="http://schemas.openxmlformats.org/officeDocument/2006/relationships/image" Target="../media/image5.png"/><Relationship Id="rId3" Type="http://schemas.openxmlformats.org/officeDocument/2006/relationships/tags" Target="../tags/tag91.xml"/><Relationship Id="rId2" Type="http://schemas.openxmlformats.org/officeDocument/2006/relationships/image" Target="../media/image33.emf"/><Relationship Id="rId1"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8.xml"/><Relationship Id="rId3" Type="http://schemas.openxmlformats.org/officeDocument/2006/relationships/tags" Target="../tags/tag94.xml"/><Relationship Id="rId2" Type="http://schemas.openxmlformats.org/officeDocument/2006/relationships/image" Target="../media/image5.png"/><Relationship Id="rId1" Type="http://schemas.openxmlformats.org/officeDocument/2006/relationships/tags" Target="../tags/tag93.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vmlDrawing" Target="../drawings/vmlDrawing3.vml"/><Relationship Id="rId6" Type="http://schemas.openxmlformats.org/officeDocument/2006/relationships/slideLayout" Target="../slideLayouts/slideLayout8.xml"/><Relationship Id="rId5" Type="http://schemas.openxmlformats.org/officeDocument/2006/relationships/tags" Target="../tags/tag96.xml"/><Relationship Id="rId4" Type="http://schemas.openxmlformats.org/officeDocument/2006/relationships/image" Target="../media/image5.png"/><Relationship Id="rId3" Type="http://schemas.openxmlformats.org/officeDocument/2006/relationships/tags" Target="../tags/tag95.xml"/><Relationship Id="rId2" Type="http://schemas.openxmlformats.org/officeDocument/2006/relationships/image" Target="../media/image34.e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9.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8.xml"/><Relationship Id="rId3" Type="http://schemas.openxmlformats.org/officeDocument/2006/relationships/tags" Target="../tags/tag98.xml"/><Relationship Id="rId2" Type="http://schemas.openxmlformats.org/officeDocument/2006/relationships/image" Target="../media/image5.png"/><Relationship Id="rId1" Type="http://schemas.openxmlformats.org/officeDocument/2006/relationships/tags" Target="../tags/tag97.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8.xml"/><Relationship Id="rId3" Type="http://schemas.openxmlformats.org/officeDocument/2006/relationships/tags" Target="../tags/tag100.xml"/><Relationship Id="rId2" Type="http://schemas.openxmlformats.org/officeDocument/2006/relationships/image" Target="../media/image5.png"/><Relationship Id="rId1" Type="http://schemas.openxmlformats.org/officeDocument/2006/relationships/tags" Target="../tags/tag99.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8.xml"/><Relationship Id="rId4" Type="http://schemas.openxmlformats.org/officeDocument/2006/relationships/tags" Target="../tags/tag102.xml"/><Relationship Id="rId3" Type="http://schemas.openxmlformats.org/officeDocument/2006/relationships/image" Target="../media/image5.png"/><Relationship Id="rId2" Type="http://schemas.openxmlformats.org/officeDocument/2006/relationships/tags" Target="../tags/tag101.xml"/><Relationship Id="rId1" Type="http://schemas.openxmlformats.org/officeDocument/2006/relationships/image" Target="../media/image35.jpe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xml"/><Relationship Id="rId4" Type="http://schemas.openxmlformats.org/officeDocument/2006/relationships/tags" Target="../tags/tag104.xml"/><Relationship Id="rId3" Type="http://schemas.openxmlformats.org/officeDocument/2006/relationships/image" Target="../media/image5.png"/><Relationship Id="rId2" Type="http://schemas.openxmlformats.org/officeDocument/2006/relationships/tags" Target="../tags/tag103.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6.xml"/><Relationship Id="rId3" Type="http://schemas.openxmlformats.org/officeDocument/2006/relationships/image" Target="../media/image5.png"/><Relationship Id="rId2" Type="http://schemas.openxmlformats.org/officeDocument/2006/relationships/tags" Target="../tags/tag105.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8.xml"/><Relationship Id="rId3" Type="http://schemas.openxmlformats.org/officeDocument/2006/relationships/tags" Target="../tags/tag108.xml"/><Relationship Id="rId2" Type="http://schemas.openxmlformats.org/officeDocument/2006/relationships/image" Target="../media/image5.png"/><Relationship Id="rId1" Type="http://schemas.openxmlformats.org/officeDocument/2006/relationships/tags" Target="../tags/tag107.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8.xml"/><Relationship Id="rId3" Type="http://schemas.openxmlformats.org/officeDocument/2006/relationships/tags" Target="../tags/tag110.xml"/><Relationship Id="rId2" Type="http://schemas.openxmlformats.org/officeDocument/2006/relationships/image" Target="../media/image5.png"/><Relationship Id="rId1" Type="http://schemas.openxmlformats.org/officeDocument/2006/relationships/tags" Target="../tags/tag109.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8.xml"/><Relationship Id="rId4" Type="http://schemas.openxmlformats.org/officeDocument/2006/relationships/tags" Target="../tags/tag112.xml"/><Relationship Id="rId3" Type="http://schemas.openxmlformats.org/officeDocument/2006/relationships/image" Target="../media/image5.png"/><Relationship Id="rId2" Type="http://schemas.openxmlformats.org/officeDocument/2006/relationships/tags" Target="../tags/tag111.xml"/><Relationship Id="rId1" Type="http://schemas.openxmlformats.org/officeDocument/2006/relationships/image" Target="../media/image37.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xml"/><Relationship Id="rId3" Type="http://schemas.openxmlformats.org/officeDocument/2006/relationships/tags" Target="../tags/tag114.xml"/><Relationship Id="rId2" Type="http://schemas.openxmlformats.org/officeDocument/2006/relationships/image" Target="../media/image5.png"/><Relationship Id="rId1" Type="http://schemas.openxmlformats.org/officeDocument/2006/relationships/tags" Target="../tags/tag113.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vmlDrawing" Target="../drawings/vmlDrawing4.vml"/><Relationship Id="rId6" Type="http://schemas.openxmlformats.org/officeDocument/2006/relationships/slideLayout" Target="../slideLayouts/slideLayout8.xml"/><Relationship Id="rId5" Type="http://schemas.openxmlformats.org/officeDocument/2006/relationships/tags" Target="../tags/tag116.xml"/><Relationship Id="rId4" Type="http://schemas.openxmlformats.org/officeDocument/2006/relationships/image" Target="../media/image5.png"/><Relationship Id="rId3" Type="http://schemas.openxmlformats.org/officeDocument/2006/relationships/tags" Target="../tags/tag115.xml"/><Relationship Id="rId2" Type="http://schemas.openxmlformats.org/officeDocument/2006/relationships/image" Target="../media/image38.emf"/><Relationship Id="rId1"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1.xml"/><Relationship Id="rId3" Type="http://schemas.openxmlformats.org/officeDocument/2006/relationships/image" Target="../media/image5.png"/><Relationship Id="rId2" Type="http://schemas.openxmlformats.org/officeDocument/2006/relationships/tags" Target="../tags/tag10.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8.xml"/><Relationship Id="rId2" Type="http://schemas.openxmlformats.org/officeDocument/2006/relationships/image" Target="../media/image5.png"/><Relationship Id="rId1" Type="http://schemas.openxmlformats.org/officeDocument/2006/relationships/tags" Target="../tags/tag117.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tags" Target="../tags/tag120.xml"/><Relationship Id="rId3" Type="http://schemas.openxmlformats.org/officeDocument/2006/relationships/image" Target="../media/image5.png"/><Relationship Id="rId2" Type="http://schemas.openxmlformats.org/officeDocument/2006/relationships/tags" Target="../tags/tag119.xml"/><Relationship Id="rId1" Type="http://schemas.openxmlformats.org/officeDocument/2006/relationships/image" Target="../media/image39.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8.xml"/><Relationship Id="rId3" Type="http://schemas.openxmlformats.org/officeDocument/2006/relationships/tags" Target="../tags/tag122.xml"/><Relationship Id="rId2" Type="http://schemas.openxmlformats.org/officeDocument/2006/relationships/image" Target="../media/image5.png"/><Relationship Id="rId1" Type="http://schemas.openxmlformats.org/officeDocument/2006/relationships/tags" Target="../tags/tag121.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8.xml"/><Relationship Id="rId3" Type="http://schemas.openxmlformats.org/officeDocument/2006/relationships/tags" Target="../tags/tag124.xml"/><Relationship Id="rId2" Type="http://schemas.openxmlformats.org/officeDocument/2006/relationships/image" Target="../media/image5.png"/><Relationship Id="rId1" Type="http://schemas.openxmlformats.org/officeDocument/2006/relationships/tags" Target="../tags/tag123.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8.xml"/><Relationship Id="rId3" Type="http://schemas.openxmlformats.org/officeDocument/2006/relationships/tags" Target="../tags/tag126.xml"/><Relationship Id="rId2" Type="http://schemas.openxmlformats.org/officeDocument/2006/relationships/image" Target="../media/image5.png"/><Relationship Id="rId1" Type="http://schemas.openxmlformats.org/officeDocument/2006/relationships/tags" Target="../tags/tag125.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8.xml"/><Relationship Id="rId3" Type="http://schemas.openxmlformats.org/officeDocument/2006/relationships/tags" Target="../tags/tag128.xml"/><Relationship Id="rId2" Type="http://schemas.openxmlformats.org/officeDocument/2006/relationships/image" Target="../media/image5.png"/><Relationship Id="rId1" Type="http://schemas.openxmlformats.org/officeDocument/2006/relationships/tags" Target="../tags/tag127.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8.xml"/><Relationship Id="rId3" Type="http://schemas.openxmlformats.org/officeDocument/2006/relationships/tags" Target="../tags/tag130.xml"/><Relationship Id="rId2" Type="http://schemas.openxmlformats.org/officeDocument/2006/relationships/image" Target="../media/image5.png"/><Relationship Id="rId1" Type="http://schemas.openxmlformats.org/officeDocument/2006/relationships/tags" Target="../tags/tag129.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8.xml"/><Relationship Id="rId3" Type="http://schemas.openxmlformats.org/officeDocument/2006/relationships/tags" Target="../tags/tag132.xml"/><Relationship Id="rId2" Type="http://schemas.openxmlformats.org/officeDocument/2006/relationships/image" Target="../media/image5.png"/><Relationship Id="rId1" Type="http://schemas.openxmlformats.org/officeDocument/2006/relationships/tags" Target="../tags/tag131.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8.xml"/><Relationship Id="rId3" Type="http://schemas.openxmlformats.org/officeDocument/2006/relationships/tags" Target="../tags/tag134.xml"/><Relationship Id="rId2" Type="http://schemas.openxmlformats.org/officeDocument/2006/relationships/image" Target="../media/image5.png"/><Relationship Id="rId1" Type="http://schemas.openxmlformats.org/officeDocument/2006/relationships/tags" Target="../tags/tag133.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8.xml"/><Relationship Id="rId3" Type="http://schemas.openxmlformats.org/officeDocument/2006/relationships/tags" Target="../tags/tag136.xml"/><Relationship Id="rId2" Type="http://schemas.openxmlformats.org/officeDocument/2006/relationships/image" Target="../media/image5.png"/><Relationship Id="rId1" Type="http://schemas.openxmlformats.org/officeDocument/2006/relationships/tags" Target="../tags/tag135.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13.xml"/><Relationship Id="rId3" Type="http://schemas.openxmlformats.org/officeDocument/2006/relationships/image" Target="../media/image5.png"/><Relationship Id="rId2" Type="http://schemas.openxmlformats.org/officeDocument/2006/relationships/tags" Target="../tags/tag12.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8.xml"/><Relationship Id="rId3" Type="http://schemas.openxmlformats.org/officeDocument/2006/relationships/tags" Target="../tags/tag138.xml"/><Relationship Id="rId2" Type="http://schemas.openxmlformats.org/officeDocument/2006/relationships/image" Target="../media/image5.png"/><Relationship Id="rId1" Type="http://schemas.openxmlformats.org/officeDocument/2006/relationships/tags" Target="../tags/tag137.xm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8.xml"/><Relationship Id="rId4" Type="http://schemas.openxmlformats.org/officeDocument/2006/relationships/tags" Target="../tags/tag140.xml"/><Relationship Id="rId3" Type="http://schemas.openxmlformats.org/officeDocument/2006/relationships/image" Target="../media/image5.png"/><Relationship Id="rId2" Type="http://schemas.openxmlformats.org/officeDocument/2006/relationships/tags" Target="../tags/tag139.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8.xml"/><Relationship Id="rId3" Type="http://schemas.openxmlformats.org/officeDocument/2006/relationships/tags" Target="../tags/tag142.xml"/><Relationship Id="rId2" Type="http://schemas.openxmlformats.org/officeDocument/2006/relationships/image" Target="../media/image5.png"/><Relationship Id="rId1" Type="http://schemas.openxmlformats.org/officeDocument/2006/relationships/tags" Target="../tags/tag141.xml"/></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8.xml"/><Relationship Id="rId7" Type="http://schemas.openxmlformats.org/officeDocument/2006/relationships/tags" Target="../tags/tag144.xml"/><Relationship Id="rId6" Type="http://schemas.openxmlformats.org/officeDocument/2006/relationships/image" Target="../media/image5.png"/><Relationship Id="rId5" Type="http://schemas.openxmlformats.org/officeDocument/2006/relationships/tags" Target="../tags/tag143.xml"/><Relationship Id="rId4" Type="http://schemas.openxmlformats.org/officeDocument/2006/relationships/image" Target="../media/image41.png"/><Relationship Id="rId3" Type="http://schemas.openxmlformats.org/officeDocument/2006/relationships/slide" Target="slide79.xml"/><Relationship Id="rId2" Type="http://schemas.openxmlformats.org/officeDocument/2006/relationships/slide" Target="slide76.xml"/><Relationship Id="rId1" Type="http://schemas.openxmlformats.org/officeDocument/2006/relationships/slide" Target="slide74.xm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8.xml"/><Relationship Id="rId3" Type="http://schemas.openxmlformats.org/officeDocument/2006/relationships/tags" Target="../tags/tag146.xml"/><Relationship Id="rId2" Type="http://schemas.openxmlformats.org/officeDocument/2006/relationships/image" Target="../media/image5.png"/><Relationship Id="rId1" Type="http://schemas.openxmlformats.org/officeDocument/2006/relationships/tags" Target="../tags/tag145.xml"/></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8.xml"/><Relationship Id="rId5" Type="http://schemas.openxmlformats.org/officeDocument/2006/relationships/tags" Target="../tags/tag148.xml"/><Relationship Id="rId4" Type="http://schemas.openxmlformats.org/officeDocument/2006/relationships/image" Target="../media/image5.png"/><Relationship Id="rId3" Type="http://schemas.openxmlformats.org/officeDocument/2006/relationships/tags" Target="../tags/tag147.xml"/><Relationship Id="rId2" Type="http://schemas.openxmlformats.org/officeDocument/2006/relationships/image" Target="../media/image42.png"/><Relationship Id="rId1" Type="http://schemas.openxmlformats.org/officeDocument/2006/relationships/slide" Target="slide73.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8.xml"/><Relationship Id="rId3" Type="http://schemas.openxmlformats.org/officeDocument/2006/relationships/tags" Target="../tags/tag150.xml"/><Relationship Id="rId2" Type="http://schemas.openxmlformats.org/officeDocument/2006/relationships/image" Target="../media/image5.png"/><Relationship Id="rId1" Type="http://schemas.openxmlformats.org/officeDocument/2006/relationships/tags" Target="../tags/tag149.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8.xml"/><Relationship Id="rId3" Type="http://schemas.openxmlformats.org/officeDocument/2006/relationships/tags" Target="../tags/tag152.xml"/><Relationship Id="rId2" Type="http://schemas.openxmlformats.org/officeDocument/2006/relationships/image" Target="../media/image5.png"/><Relationship Id="rId1" Type="http://schemas.openxmlformats.org/officeDocument/2006/relationships/tags" Target="../tags/tag151.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78.xml"/><Relationship Id="rId7" Type="http://schemas.openxmlformats.org/officeDocument/2006/relationships/slideLayout" Target="../slideLayouts/slideLayout8.xml"/><Relationship Id="rId6"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tags" Target="../tags/tag153.xml"/><Relationship Id="rId3" Type="http://schemas.openxmlformats.org/officeDocument/2006/relationships/image" Target="../media/image42.png"/><Relationship Id="rId2" Type="http://schemas.openxmlformats.org/officeDocument/2006/relationships/slide" Target="slide73.xml"/><Relationship Id="rId1" Type="http://schemas.openxmlformats.org/officeDocument/2006/relationships/image" Target="../media/image4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8.xml"/><Relationship Id="rId3" Type="http://schemas.openxmlformats.org/officeDocument/2006/relationships/tags" Target="../tags/tag156.xml"/><Relationship Id="rId2" Type="http://schemas.openxmlformats.org/officeDocument/2006/relationships/image" Target="../media/image5.png"/><Relationship Id="rId1" Type="http://schemas.openxmlformats.org/officeDocument/2006/relationships/tags" Target="../tags/tag15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15.xml"/><Relationship Id="rId3" Type="http://schemas.openxmlformats.org/officeDocument/2006/relationships/image" Target="../media/image5.png"/><Relationship Id="rId2" Type="http://schemas.openxmlformats.org/officeDocument/2006/relationships/tags" Target="../tags/tag14.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8.xml"/><Relationship Id="rId5" Type="http://schemas.openxmlformats.org/officeDocument/2006/relationships/tags" Target="../tags/tag158.xml"/><Relationship Id="rId4" Type="http://schemas.openxmlformats.org/officeDocument/2006/relationships/image" Target="../media/image5.png"/><Relationship Id="rId3" Type="http://schemas.openxmlformats.org/officeDocument/2006/relationships/tags" Target="../tags/tag157.xml"/><Relationship Id="rId2" Type="http://schemas.openxmlformats.org/officeDocument/2006/relationships/image" Target="../media/image42.png"/><Relationship Id="rId1" Type="http://schemas.openxmlformats.org/officeDocument/2006/relationships/slide" Target="slide73.xml"/></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8.xml"/><Relationship Id="rId4" Type="http://schemas.openxmlformats.org/officeDocument/2006/relationships/tags" Target="../tags/tag160.xml"/><Relationship Id="rId3" Type="http://schemas.openxmlformats.org/officeDocument/2006/relationships/image" Target="../media/image5.png"/><Relationship Id="rId2" Type="http://schemas.openxmlformats.org/officeDocument/2006/relationships/tags" Target="../tags/tag159.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8.xml"/><Relationship Id="rId4" Type="http://schemas.openxmlformats.org/officeDocument/2006/relationships/tags" Target="../tags/tag162.xml"/><Relationship Id="rId3" Type="http://schemas.openxmlformats.org/officeDocument/2006/relationships/image" Target="../media/image5.png"/><Relationship Id="rId2" Type="http://schemas.openxmlformats.org/officeDocument/2006/relationships/tags" Target="../tags/tag161.xml"/><Relationship Id="rId1" Type="http://schemas.openxmlformats.org/officeDocument/2006/relationships/hyperlink" Target="https://support.sas.com/techsup/technote/ts723_Designs.txt" TargetMode="Externa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8.xml"/><Relationship Id="rId4" Type="http://schemas.openxmlformats.org/officeDocument/2006/relationships/tags" Target="../tags/tag164.xml"/><Relationship Id="rId3" Type="http://schemas.openxmlformats.org/officeDocument/2006/relationships/image" Target="../media/image5.png"/><Relationship Id="rId2" Type="http://schemas.openxmlformats.org/officeDocument/2006/relationships/tags" Target="../tags/tag163.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8.xml"/><Relationship Id="rId3" Type="http://schemas.openxmlformats.org/officeDocument/2006/relationships/tags" Target="../tags/tag166.xml"/><Relationship Id="rId2" Type="http://schemas.openxmlformats.org/officeDocument/2006/relationships/image" Target="../media/image5.png"/><Relationship Id="rId1" Type="http://schemas.openxmlformats.org/officeDocument/2006/relationships/tags" Target="../tags/tag165.xml"/></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8.xml"/><Relationship Id="rId4" Type="http://schemas.openxmlformats.org/officeDocument/2006/relationships/tags" Target="../tags/tag168.xml"/><Relationship Id="rId3" Type="http://schemas.openxmlformats.org/officeDocument/2006/relationships/image" Target="../media/image5.png"/><Relationship Id="rId2" Type="http://schemas.openxmlformats.org/officeDocument/2006/relationships/tags" Target="../tags/tag167.xml"/><Relationship Id="rId1" Type="http://schemas.openxmlformats.org/officeDocument/2006/relationships/image" Target="../media/image46.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8.xml"/><Relationship Id="rId4" Type="http://schemas.openxmlformats.org/officeDocument/2006/relationships/tags" Target="../tags/tag170.xml"/><Relationship Id="rId3" Type="http://schemas.openxmlformats.org/officeDocument/2006/relationships/image" Target="../media/image5.png"/><Relationship Id="rId2" Type="http://schemas.openxmlformats.org/officeDocument/2006/relationships/tags" Target="../tags/tag169.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8.xml"/><Relationship Id="rId4" Type="http://schemas.openxmlformats.org/officeDocument/2006/relationships/tags" Target="../tags/tag172.xml"/><Relationship Id="rId3" Type="http://schemas.openxmlformats.org/officeDocument/2006/relationships/image" Target="../media/image5.png"/><Relationship Id="rId2" Type="http://schemas.openxmlformats.org/officeDocument/2006/relationships/tags" Target="../tags/tag171.xml"/><Relationship Id="rId1" Type="http://schemas.openxmlformats.org/officeDocument/2006/relationships/image" Target="../media/image23.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8.xml"/><Relationship Id="rId4" Type="http://schemas.openxmlformats.org/officeDocument/2006/relationships/tags" Target="../tags/tag174.xml"/><Relationship Id="rId3" Type="http://schemas.openxmlformats.org/officeDocument/2006/relationships/image" Target="../media/image5.png"/><Relationship Id="rId2" Type="http://schemas.openxmlformats.org/officeDocument/2006/relationships/tags" Target="../tags/tag173.xml"/><Relationship Id="rId1" Type="http://schemas.openxmlformats.org/officeDocument/2006/relationships/image" Target="../media/image48.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slideLayout" Target="../slideLayouts/slideLayout8.xml"/><Relationship Id="rId4" Type="http://schemas.openxmlformats.org/officeDocument/2006/relationships/tags" Target="../tags/tag176.xml"/><Relationship Id="rId3" Type="http://schemas.openxmlformats.org/officeDocument/2006/relationships/image" Target="../media/image5.png"/><Relationship Id="rId2" Type="http://schemas.openxmlformats.org/officeDocument/2006/relationships/tags" Target="../tags/tag175.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8.xml"/><Relationship Id="rId3" Type="http://schemas.openxmlformats.org/officeDocument/2006/relationships/tags" Target="../tags/tag178.xml"/><Relationship Id="rId2" Type="http://schemas.openxmlformats.org/officeDocument/2006/relationships/image" Target="../media/image5.png"/><Relationship Id="rId1" Type="http://schemas.openxmlformats.org/officeDocument/2006/relationships/tags" Target="../tags/tag177.xm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8.xml"/><Relationship Id="rId3" Type="http://schemas.openxmlformats.org/officeDocument/2006/relationships/tags" Target="../tags/tag180.xml"/><Relationship Id="rId2" Type="http://schemas.openxmlformats.org/officeDocument/2006/relationships/image" Target="../media/image5.png"/><Relationship Id="rId1" Type="http://schemas.openxmlformats.org/officeDocument/2006/relationships/tags" Target="../tags/tag179.xml"/></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9.xml"/><Relationship Id="rId4" Type="http://schemas.openxmlformats.org/officeDocument/2006/relationships/tags" Target="../tags/tag182.xml"/><Relationship Id="rId3" Type="http://schemas.openxmlformats.org/officeDocument/2006/relationships/image" Target="../media/image5.png"/><Relationship Id="rId2" Type="http://schemas.openxmlformats.org/officeDocument/2006/relationships/tags" Target="../tags/tag181.xml"/><Relationship Id="rId1" Type="http://schemas.openxmlformats.org/officeDocument/2006/relationships/image" Target="../media/image50.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7.xml"/><Relationship Id="rId3" Type="http://schemas.openxmlformats.org/officeDocument/2006/relationships/tags" Target="../tags/tag184.xml"/><Relationship Id="rId2" Type="http://schemas.openxmlformats.org/officeDocument/2006/relationships/image" Target="../media/image5.png"/><Relationship Id="rId1" Type="http://schemas.openxmlformats.org/officeDocument/2006/relationships/tags" Target="../tags/tag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2</a:t>
            </a:r>
            <a:r>
              <a:rPr lang="zh-CN" altLang="en-US" b="1" dirty="0" smtClean="0">
                <a:latin typeface="方正细倩简体"/>
                <a:ea typeface="方正细倩简体"/>
                <a:cs typeface="方正细倩简体"/>
              </a:rPr>
              <a:t>章 </a:t>
            </a:r>
            <a:r>
              <a:rPr lang="zh-CN" altLang="en-US" b="1" dirty="0">
                <a:latin typeface="方正细倩简体"/>
                <a:ea typeface="方正细倩简体"/>
                <a:cs typeface="方正细倩简体"/>
              </a:rPr>
              <a:t>黑</a:t>
            </a:r>
            <a:r>
              <a:rPr lang="zh-CN" altLang="en-US" b="1" dirty="0" smtClean="0">
                <a:latin typeface="方正细倩简体"/>
                <a:ea typeface="方正细倩简体"/>
                <a:cs typeface="方正细倩简体"/>
              </a:rPr>
              <a:t>盒测试</a:t>
            </a:r>
            <a:endParaRPr lang="zh-CN" altLang="zh-CN" b="1" dirty="0"/>
          </a:p>
        </p:txBody>
      </p:sp>
      <p:sp>
        <p:nvSpPr>
          <p:cNvPr id="11" name="矩形 10"/>
          <p:cNvSpPr/>
          <p:nvPr/>
        </p:nvSpPr>
        <p:spPr>
          <a:xfrm>
            <a:off x="7101821" y="5189350"/>
            <a:ext cx="2412533" cy="923330"/>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因果图与决策表</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正交实验设计法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p:cNvSpPr/>
          <p:nvPr/>
        </p:nvSpPr>
        <p:spPr>
          <a:xfrm>
            <a:off x="4344444" y="5201876"/>
            <a:ext cx="2494763" cy="923330"/>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等价类划分法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边界值分析法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4022725" y="683260"/>
            <a:ext cx="4328160"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94464" y="1565592"/>
            <a:ext cx="9816816" cy="3646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、设计测试用例</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测试对象，保证非测试对象的正确性。</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每个等价类规定一个唯一编号。</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有效等价类的测试用例，使其尽可能多地覆盖尚未被覆盖的有效等价类，直到测试用例覆盖了所有的有效等价类。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无效等价类的测试用例，使其覆盖所有的无效等价类。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5913120" y="1880552"/>
            <a:ext cx="5222240" cy="347376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三角形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问题是测试中广泛使用的一个经典案例，它要求输入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个正数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作为三角形的三条边，判断这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个数构成的是一般三角形、等边三角形、等腰三角形，还是无法构成三角形。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6324" name="Picture 4" descr="https://timgsa.baidu.com/timg?image&amp;quality=80&amp;size=b9999_10000&amp;sec=1559210024705&amp;di=5632e95a8785328dab55a325e6bc59c8&amp;imgtype=0&amp;src=http%3A%2F%2Fpic.51yuansu.com%2Fpic3%2Fcover%2F03%2F45%2F06%2F5ba30432bc876_61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4455" y="1655284"/>
            <a:ext cx="4111625" cy="364298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31" presetClass="entr" presetSubtype="0" fill="hold" nodeType="withEffect">
                                  <p:stCondLst>
                                    <p:cond delay="0"/>
                                  </p:stCondLst>
                                  <p:childTnLst>
                                    <p:set>
                                      <p:cBhvr>
                                        <p:cTn id="9" dur="1" fill="hold">
                                          <p:stCondLst>
                                            <p:cond delay="0"/>
                                          </p:stCondLst>
                                        </p:cTn>
                                        <p:tgtEl>
                                          <p:spTgt spid="56324"/>
                                        </p:tgtEl>
                                        <p:attrNameLst>
                                          <p:attrName>style.visibility</p:attrName>
                                        </p:attrNameLst>
                                      </p:cBhvr>
                                      <p:to>
                                        <p:strVal val="visible"/>
                                      </p:to>
                                    </p:set>
                                    <p:anim calcmode="lin" valueType="num">
                                      <p:cBhvr>
                                        <p:cTn id="10" dur="1000" fill="hold"/>
                                        <p:tgtEl>
                                          <p:spTgt spid="56324"/>
                                        </p:tgtEl>
                                        <p:attrNameLst>
                                          <p:attrName>ppt_w</p:attrName>
                                        </p:attrNameLst>
                                      </p:cBhvr>
                                      <p:tavLst>
                                        <p:tav tm="0">
                                          <p:val>
                                            <p:fltVal val="0"/>
                                          </p:val>
                                        </p:tav>
                                        <p:tav tm="100000">
                                          <p:val>
                                            <p:strVal val="#ppt_w"/>
                                          </p:val>
                                        </p:tav>
                                      </p:tavLst>
                                    </p:anim>
                                    <p:anim calcmode="lin" valueType="num">
                                      <p:cBhvr>
                                        <p:cTn id="11" dur="1000" fill="hold"/>
                                        <p:tgtEl>
                                          <p:spTgt spid="56324"/>
                                        </p:tgtEl>
                                        <p:attrNameLst>
                                          <p:attrName>ppt_h</p:attrName>
                                        </p:attrNameLst>
                                      </p:cBhvr>
                                      <p:tavLst>
                                        <p:tav tm="0">
                                          <p:val>
                                            <p:fltVal val="0"/>
                                          </p:val>
                                        </p:tav>
                                        <p:tav tm="100000">
                                          <p:val>
                                            <p:strVal val="#ppt_h"/>
                                          </p:val>
                                        </p:tav>
                                      </p:tavLst>
                                    </p:anim>
                                    <p:anim calcmode="lin" valueType="num">
                                      <p:cBhvr>
                                        <p:cTn id="12" dur="1000" fill="hold"/>
                                        <p:tgtEl>
                                          <p:spTgt spid="56324"/>
                                        </p:tgtEl>
                                        <p:attrNameLst>
                                          <p:attrName>style.rotation</p:attrName>
                                        </p:attrNameLst>
                                      </p:cBhvr>
                                      <p:tavLst>
                                        <p:tav tm="0">
                                          <p:val>
                                            <p:fltVal val="90"/>
                                          </p:val>
                                        </p:tav>
                                        <p:tav tm="100000">
                                          <p:val>
                                            <p:fltVal val="0"/>
                                          </p:val>
                                        </p:tav>
                                      </p:tavLst>
                                    </p:anim>
                                    <p:animEffect transition="in" filter="fade">
                                      <p:cBhvr>
                                        <p:cTn id="13" dur="10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35124" y="1626552"/>
            <a:ext cx="5466715" cy="37379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该案例进行分析，程序要求输入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个数，并且是正数，在输入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个正数的基础上判断这三个数能否构成三角形，如果构成三角形再判断它构成的三角形是一般三角形、等腰三角形还是等边三角形</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需要分步骤划分等价类。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7257806" y="1850071"/>
            <a:ext cx="4555491" cy="3588220"/>
            <a:chOff x="7101839" y="1850071"/>
            <a:chExt cx="4555491" cy="3588220"/>
          </a:xfrm>
        </p:grpSpPr>
        <p:pic>
          <p:nvPicPr>
            <p:cNvPr id="583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1839" y="1850071"/>
              <a:ext cx="4555491" cy="358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p:nvPr/>
          </p:nvSpPr>
          <p:spPr>
            <a:xfrm rot="21274295">
              <a:off x="9839441" y="2020491"/>
              <a:ext cx="1163323" cy="6548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三角形</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内容占位符 2"/>
            <p:cNvSpPr txBox="1"/>
            <p:nvPr/>
          </p:nvSpPr>
          <p:spPr>
            <a:xfrm rot="485025">
              <a:off x="7284720" y="2059782"/>
              <a:ext cx="1805290" cy="6548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等价类划分</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35124" y="1626552"/>
            <a:ext cx="9662796" cy="41138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判断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是否输入了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个数，可以将输入情况划分成</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个有效等价类，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个无效等价类</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等价类：只输入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等价类：只输入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无效</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等价类：输入超过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个数。</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6783981" y="2581593"/>
            <a:ext cx="4425801" cy="3321367"/>
            <a:chOff x="6783981" y="2581593"/>
            <a:chExt cx="4425801" cy="3321367"/>
          </a:xfrm>
        </p:grpSpPr>
        <p:pic>
          <p:nvPicPr>
            <p:cNvPr id="16" name="Picture 2" descr="http://pic2.16pic.com/00/23/75/16pic_2375527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83981" y="2581593"/>
              <a:ext cx="4425801" cy="3321367"/>
            </a:xfrm>
            <a:prstGeom prst="rect">
              <a:avLst/>
            </a:prstGeom>
            <a:noFill/>
            <a:extLst>
              <a:ext uri="{909E8E84-426E-40DD-AFC4-6F175D3DCCD1}">
                <a14:hiddenFill xmlns:a14="http://schemas.microsoft.com/office/drawing/2010/main">
                  <a:solidFill>
                    <a:srgbClr val="FFFFFF"/>
                  </a:solidFill>
                </a14:hiddenFill>
              </a:ext>
            </a:extLst>
          </p:spPr>
        </p:pic>
        <p:sp>
          <p:nvSpPr>
            <p:cNvPr id="18" name="内容占位符 2"/>
            <p:cNvSpPr txBox="1"/>
            <p:nvPr/>
          </p:nvSpPr>
          <p:spPr>
            <a:xfrm rot="151390">
              <a:off x="9283063" y="3121203"/>
              <a:ext cx="1151257" cy="85734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三角形</a:t>
              </a:r>
              <a:endParaRPr lang="en-US" altLang="zh-CN"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等价类划分</a:t>
              </a:r>
              <a:endParaRPr lang="en-US" altLang="zh-CN" sz="1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 name="图片 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35124" y="1626552"/>
            <a:ext cx="9662796" cy="38192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在输入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个数的基础上，判断三个数是否是正数，可以将输入情况划分为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个无效等价类</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等价类：三个数都是正数。</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等价类：有一个数小于等于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等价类：有两个数小于等于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等价类：三个数都小于等于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23138" y="3033070"/>
            <a:ext cx="3720782" cy="264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9395"/>
                                        </p:tgtEl>
                                        <p:attrNameLst>
                                          <p:attrName>style.visibility</p:attrName>
                                        </p:attrNameLst>
                                      </p:cBhvr>
                                      <p:to>
                                        <p:strVal val="visible"/>
                                      </p:to>
                                    </p:set>
                                    <p:animEffect transition="in" filter="wipe(down)">
                                      <p:cBhvr>
                                        <p:cTn id="11"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35124" y="1626552"/>
            <a:ext cx="9662796" cy="34026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在输入三个正数的基础上，判断三个数是否能构成三角形，可以将输入情况划分为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个无效等价类</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等价类：任意两个数之和大于第三个数，</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a+b</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&gt;c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a+c</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&gt;b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b+c</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&gt;a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等价类：其中两个数之和小于等于第三个数。</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35124" y="1626552"/>
            <a:ext cx="9662796" cy="3189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三个数构成三角形的基础上，判断三个数是否能构成等腰三角形，可以将输入情况划分成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个有效等价类，因为是在构成三角形的基础进行划分，因此没有无效</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等价类：其中有两个数相等，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b|a</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c|b</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等价类：三个数均不相等。</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0400" y="1758633"/>
            <a:ext cx="46196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472247" y="1952149"/>
            <a:ext cx="5405756" cy="28133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在构成等腰三角形的基础上，判断这三个数能否构成等边三角形，只有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等价类：三个数相等，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a=b=c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42" presetClass="entr" presetSubtype="0" fill="hold"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fade">
                                      <p:cBhvr>
                                        <p:cTn id="10" dur="1000"/>
                                        <p:tgtEl>
                                          <p:spTgt spid="61443"/>
                                        </p:tgtEl>
                                      </p:cBhvr>
                                    </p:animEffect>
                                    <p:anim calcmode="lin" valueType="num">
                                      <p:cBhvr>
                                        <p:cTn id="11" dur="1000" fill="hold"/>
                                        <p:tgtEl>
                                          <p:spTgt spid="61443"/>
                                        </p:tgtEl>
                                        <p:attrNameLst>
                                          <p:attrName>ppt_x</p:attrName>
                                        </p:attrNameLst>
                                      </p:cBhvr>
                                      <p:tavLst>
                                        <p:tav tm="0">
                                          <p:val>
                                            <p:strVal val="#ppt_x"/>
                                          </p:val>
                                        </p:tav>
                                        <p:tav tm="100000">
                                          <p:val>
                                            <p:strVal val="#ppt_x"/>
                                          </p:val>
                                        </p:tav>
                                      </p:tavLst>
                                    </p:anim>
                                    <p:anim calcmode="lin" valueType="num">
                                      <p:cBhvr>
                                        <p:cTn id="12" dur="1000" fill="hold"/>
                                        <p:tgtEl>
                                          <p:spTgt spid="614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633096" y="1201739"/>
            <a:ext cx="1781174" cy="11461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三角形输入等价类表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2" name="表格 1"/>
          <p:cNvGraphicFramePr>
            <a:graphicFrameLocks noGrp="1"/>
          </p:cNvGraphicFramePr>
          <p:nvPr/>
        </p:nvGraphicFramePr>
        <p:xfrm>
          <a:off x="2895600" y="1222061"/>
          <a:ext cx="8340725" cy="5138300"/>
        </p:xfrm>
        <a:graphic>
          <a:graphicData uri="http://schemas.openxmlformats.org/drawingml/2006/table">
            <a:tbl>
              <a:tblPr firstRow="1" firstCol="1" bandRow="1">
                <a:tableStyleId>{5C22544A-7EE6-4342-B048-85BDC9FD1C3A}</a:tableStyleId>
              </a:tblPr>
              <a:tblGrid>
                <a:gridCol w="3134328"/>
                <a:gridCol w="1986312"/>
                <a:gridCol w="672812"/>
                <a:gridCol w="1860375"/>
                <a:gridCol w="686898"/>
              </a:tblGrid>
              <a:tr h="493713">
                <a:tc>
                  <a:txBody>
                    <a:bodyPr/>
                    <a:lstStyle/>
                    <a:p>
                      <a:pPr algn="ctr">
                        <a:spcAft>
                          <a:spcPts val="0"/>
                        </a:spcAft>
                      </a:pPr>
                      <a:r>
                        <a:rPr lang="zh-CN" sz="1800" kern="100" dirty="0">
                          <a:effectLst/>
                          <a:latin typeface="幼圆" panose="02010509060101010101" pitchFamily="49" charset="-122"/>
                          <a:ea typeface="幼圆" panose="02010509060101010101" pitchFamily="49" charset="-122"/>
                        </a:rPr>
                        <a:t>要求</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有效等价类</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编号</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无效等价类</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1800" kern="100">
                          <a:effectLst/>
                          <a:latin typeface="幼圆" panose="02010509060101010101" pitchFamily="49" charset="-122"/>
                          <a:ea typeface="幼圆" panose="02010509060101010101" pitchFamily="49" charset="-122"/>
                        </a:rPr>
                        <a:t>编号</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264316">
                <a:tc rowSpan="4">
                  <a:txBody>
                    <a:bodyPr/>
                    <a:lstStyle/>
                    <a:p>
                      <a:pPr algn="just">
                        <a:spcAft>
                          <a:spcPts val="0"/>
                        </a:spcAft>
                      </a:pPr>
                      <a:r>
                        <a:rPr lang="zh-CN" sz="1800" kern="100" dirty="0">
                          <a:effectLst/>
                          <a:latin typeface="幼圆" panose="02010509060101010101" pitchFamily="49" charset="-122"/>
                          <a:ea typeface="幼圆" panose="02010509060101010101" pitchFamily="49" charset="-122"/>
                        </a:rPr>
                        <a:t>输入</a:t>
                      </a: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个数</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just">
                        <a:spcAft>
                          <a:spcPts val="0"/>
                        </a:spcAft>
                      </a:pPr>
                      <a:r>
                        <a:rPr lang="zh-CN" sz="1800" kern="100">
                          <a:effectLst/>
                          <a:latin typeface="幼圆" panose="02010509060101010101" pitchFamily="49" charset="-122"/>
                          <a:ea typeface="幼圆" panose="02010509060101010101" pitchFamily="49" charset="-122"/>
                        </a:rPr>
                        <a:t>输入</a:t>
                      </a: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en-US" sz="1800" kern="100">
                          <a:effectLst/>
                          <a:latin typeface="幼圆" panose="02010509060101010101" pitchFamily="49" charset="-122"/>
                          <a:ea typeface="幼圆" panose="02010509060101010101" pitchFamily="49" charset="-122"/>
                        </a:rPr>
                        <a:t>1</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输入</a:t>
                      </a:r>
                      <a:r>
                        <a:rPr lang="en-US" sz="1800" kern="100">
                          <a:effectLst/>
                          <a:latin typeface="幼圆" panose="02010509060101010101" pitchFamily="49" charset="-122"/>
                          <a:ea typeface="幼圆" panose="02010509060101010101" pitchFamily="49" charset="-122"/>
                        </a:rPr>
                        <a:t>0</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2</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264316">
                <a:tc vMerge="1">
                  <a:tcPr/>
                </a:tc>
                <a:tc vMerge="1">
                  <a:tcPr/>
                </a:tc>
                <a:tc vMerge="1">
                  <a:tcP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只输入</a:t>
                      </a:r>
                      <a:r>
                        <a:rPr lang="en-US" sz="1800" kern="100">
                          <a:effectLst/>
                          <a:latin typeface="幼圆" panose="02010509060101010101" pitchFamily="49" charset="-122"/>
                          <a:ea typeface="幼圆" panose="02010509060101010101" pitchFamily="49" charset="-122"/>
                        </a:rPr>
                        <a:t>1</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3</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308970">
                <a:tc vMerge="1">
                  <a:tcPr/>
                </a:tc>
                <a:tc vMerge="1">
                  <a:tcPr/>
                </a:tc>
                <a:tc vMerge="1">
                  <a:tcP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只输入</a:t>
                      </a: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4</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303207">
                <a:tc vMerge="1">
                  <a:tcPr/>
                </a:tc>
                <a:tc vMerge="1">
                  <a:tcPr/>
                </a:tc>
                <a:tc vMerge="1">
                  <a:tcP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多于</a:t>
                      </a: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5</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526186">
                <a:tc rowSpan="3">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个数是否都是正数</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just">
                        <a:spcAft>
                          <a:spcPts val="0"/>
                        </a:spcAft>
                      </a:pP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个数都是正数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1800" kern="100">
                          <a:effectLst/>
                          <a:latin typeface="幼圆" panose="02010509060101010101" pitchFamily="49" charset="-122"/>
                          <a:ea typeface="幼圆" panose="02010509060101010101" pitchFamily="49" charset="-122"/>
                        </a:rPr>
                        <a:t>6</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有一个数小于等于</a:t>
                      </a:r>
                      <a:r>
                        <a:rPr lang="en-US" sz="1800" kern="100">
                          <a:effectLst/>
                          <a:latin typeface="幼圆" panose="02010509060101010101" pitchFamily="49" charset="-122"/>
                          <a:ea typeface="幼圆" panose="02010509060101010101" pitchFamily="49" charset="-122"/>
                        </a:rPr>
                        <a:t>0</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dirty="0">
                          <a:effectLst/>
                          <a:latin typeface="幼圆" panose="02010509060101010101" pitchFamily="49" charset="-122"/>
                          <a:ea typeface="幼圆" panose="02010509060101010101" pitchFamily="49" charset="-122"/>
                        </a:rPr>
                        <a:t>7</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r>
              <a:tr h="526186">
                <a:tc vMerge="1">
                  <a:tcPr/>
                </a:tc>
                <a:tc vMerge="1">
                  <a:tcPr/>
                </a:tc>
                <a:tc vMerge="1">
                  <a:tcP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有两个数小于等于</a:t>
                      </a:r>
                      <a:r>
                        <a:rPr lang="en-US" sz="1800" kern="100">
                          <a:effectLst/>
                          <a:latin typeface="幼圆" panose="02010509060101010101" pitchFamily="49" charset="-122"/>
                          <a:ea typeface="幼圆" panose="02010509060101010101" pitchFamily="49" charset="-122"/>
                        </a:rPr>
                        <a:t>0</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8</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526186">
                <a:tc vMerge="1">
                  <a:tcPr/>
                </a:tc>
                <a:tc vMerge="1">
                  <a:tcPr/>
                </a:tc>
                <a:tc vMerge="1">
                  <a:tcP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个数都小于等于</a:t>
                      </a:r>
                      <a:r>
                        <a:rPr lang="en-US" sz="1800" kern="100">
                          <a:effectLst/>
                          <a:latin typeface="幼圆" panose="02010509060101010101" pitchFamily="49" charset="-122"/>
                          <a:ea typeface="幼圆" panose="02010509060101010101" pitchFamily="49" charset="-122"/>
                        </a:rPr>
                        <a:t>0</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9</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740570">
                <a:tc>
                  <a:txBody>
                    <a:bodyPr/>
                    <a:lstStyle/>
                    <a:p>
                      <a:pPr algn="just">
                        <a:spcAft>
                          <a:spcPts val="0"/>
                        </a:spcAft>
                      </a:pP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个数是否能构成三角形</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任意</a:t>
                      </a: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个数之和大于第</a:t>
                      </a: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10</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其中</a:t>
                      </a: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个数之和小于等于第</a:t>
                      </a:r>
                      <a:r>
                        <a:rPr lang="en-US" sz="1800" kern="100">
                          <a:effectLst/>
                          <a:latin typeface="幼圆" panose="02010509060101010101" pitchFamily="49" charset="-122"/>
                          <a:ea typeface="幼圆" panose="02010509060101010101" pitchFamily="49" charset="-122"/>
                        </a:rPr>
                        <a:t>3</a:t>
                      </a:r>
                      <a:r>
                        <a:rPr lang="zh-CN" sz="1800" kern="100">
                          <a:effectLst/>
                          <a:latin typeface="幼圆" panose="02010509060101010101" pitchFamily="49" charset="-122"/>
                          <a:ea typeface="幼圆" panose="02010509060101010101" pitchFamily="49" charset="-122"/>
                        </a:rPr>
                        <a:t>个数</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11</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526186">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个数是否能构成等腰三角形</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其中</a:t>
                      </a:r>
                      <a:r>
                        <a:rPr lang="en-US" sz="1800" kern="100">
                          <a:effectLst/>
                          <a:latin typeface="幼圆" panose="02010509060101010101" pitchFamily="49" charset="-122"/>
                          <a:ea typeface="幼圆" panose="02010509060101010101" pitchFamily="49" charset="-122"/>
                        </a:rPr>
                        <a:t>2</a:t>
                      </a:r>
                      <a:r>
                        <a:rPr lang="zh-CN" sz="1800" kern="100">
                          <a:effectLst/>
                          <a:latin typeface="幼圆" panose="02010509060101010101" pitchFamily="49" charset="-122"/>
                          <a:ea typeface="幼圆" panose="02010509060101010101" pitchFamily="49" charset="-122"/>
                        </a:rPr>
                        <a:t>个数相等：</a:t>
                      </a:r>
                      <a:r>
                        <a:rPr lang="en-US" sz="1800" kern="100">
                          <a:effectLst/>
                          <a:latin typeface="幼圆" panose="02010509060101010101" pitchFamily="49" charset="-122"/>
                          <a:ea typeface="幼圆" panose="02010509060101010101" pitchFamily="49" charset="-122"/>
                        </a:rPr>
                        <a:t>a=b|a=c|b=c</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12</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 </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 </a:t>
                      </a:r>
                      <a:endParaRPr lang="zh-CN" sz="1800" kern="100">
                        <a:effectLst/>
                        <a:latin typeface="幼圆" panose="02010509060101010101" pitchFamily="49" charset="-122"/>
                        <a:ea typeface="幼圆" panose="02010509060101010101" pitchFamily="49" charset="-122"/>
                      </a:endParaRPr>
                    </a:p>
                  </a:txBody>
                  <a:tcPr marL="68580" marR="68580" marT="0" marB="0" anchor="ctr"/>
                </a:tc>
              </a:tr>
              <a:tr h="526186">
                <a:tc>
                  <a:txBody>
                    <a:bodyPr/>
                    <a:lstStyle/>
                    <a:p>
                      <a:pPr algn="just">
                        <a:spcAft>
                          <a:spcPts val="0"/>
                        </a:spcAft>
                      </a:pPr>
                      <a:r>
                        <a:rPr lang="en-US" sz="1800" kern="100" dirty="0">
                          <a:effectLst/>
                          <a:latin typeface="幼圆" panose="02010509060101010101" pitchFamily="49" charset="-122"/>
                          <a:ea typeface="幼圆" panose="02010509060101010101" pitchFamily="49" charset="-122"/>
                        </a:rPr>
                        <a:t>3</a:t>
                      </a:r>
                      <a:r>
                        <a:rPr lang="zh-CN" sz="1800" kern="100" dirty="0">
                          <a:effectLst/>
                          <a:latin typeface="幼圆" panose="02010509060101010101" pitchFamily="49" charset="-122"/>
                          <a:ea typeface="幼圆" panose="02010509060101010101" pitchFamily="49" charset="-122"/>
                        </a:rPr>
                        <a:t>个数是否能构成等边三角形</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1800" kern="100">
                          <a:effectLst/>
                          <a:latin typeface="幼圆" panose="02010509060101010101" pitchFamily="49" charset="-122"/>
                          <a:ea typeface="幼圆" panose="02010509060101010101" pitchFamily="49" charset="-122"/>
                        </a:rPr>
                        <a:t>构成等边三角形：</a:t>
                      </a:r>
                      <a:r>
                        <a:rPr lang="en-US" sz="1800" kern="100">
                          <a:effectLst/>
                          <a:latin typeface="幼圆" panose="02010509060101010101" pitchFamily="49" charset="-122"/>
                          <a:ea typeface="幼圆" panose="02010509060101010101" pitchFamily="49" charset="-122"/>
                        </a:rPr>
                        <a:t>a=b=c</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a:effectLst/>
                          <a:latin typeface="幼圆" panose="02010509060101010101" pitchFamily="49" charset="-122"/>
                          <a:ea typeface="幼圆" panose="02010509060101010101" pitchFamily="49" charset="-122"/>
                        </a:rPr>
                        <a:t>13</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1800" kern="100">
                          <a:effectLst/>
                          <a:latin typeface="幼圆" panose="02010509060101010101" pitchFamily="49" charset="-122"/>
                          <a:ea typeface="幼圆" panose="02010509060101010101" pitchFamily="49" charset="-122"/>
                        </a:rPr>
                        <a:t> </a:t>
                      </a:r>
                      <a:endParaRPr lang="zh-CN" sz="18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1800" kern="100" dirty="0">
                          <a:effectLst/>
                          <a:latin typeface="幼圆" panose="02010509060101010101" pitchFamily="49" charset="-122"/>
                          <a:ea typeface="幼圆" panose="02010509060101010101" pitchFamily="49" charset="-122"/>
                        </a:rPr>
                        <a:t> </a:t>
                      </a:r>
                      <a:endParaRPr lang="zh-CN" sz="18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3930967" y="1294132"/>
            <a:ext cx="4365624" cy="74898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覆盖有效等价类的测试用例表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3" name="表格 2"/>
          <p:cNvGraphicFramePr>
            <a:graphicFrameLocks noGrp="1"/>
          </p:cNvGraphicFramePr>
          <p:nvPr/>
        </p:nvGraphicFramePr>
        <p:xfrm>
          <a:off x="2311398" y="2154873"/>
          <a:ext cx="7786370" cy="3575365"/>
        </p:xfrm>
        <a:graphic>
          <a:graphicData uri="http://schemas.openxmlformats.org/drawingml/2006/table">
            <a:tbl>
              <a:tblPr firstRow="1" firstCol="1" bandRow="1">
                <a:tableStyleId>{5C22544A-7EE6-4342-B048-85BDC9FD1C3A}</a:tableStyleId>
              </a:tblPr>
              <a:tblGrid>
                <a:gridCol w="2181865"/>
                <a:gridCol w="2241253"/>
                <a:gridCol w="3363252"/>
              </a:tblGrid>
              <a:tr h="715073">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输入</a:t>
                      </a:r>
                      <a:r>
                        <a:rPr lang="en-US" sz="2400" kern="100" dirty="0">
                          <a:effectLst/>
                          <a:latin typeface="幼圆" panose="02010509060101010101" pitchFamily="49" charset="-122"/>
                          <a:ea typeface="幼圆" panose="02010509060101010101" pitchFamily="49" charset="-122"/>
                        </a:rPr>
                        <a:t>3</a:t>
                      </a:r>
                      <a:r>
                        <a:rPr lang="zh-CN" sz="2400" kern="100" dirty="0">
                          <a:effectLst/>
                          <a:latin typeface="幼圆" panose="02010509060101010101" pitchFamily="49" charset="-122"/>
                          <a:ea typeface="幼圆" panose="02010509060101010101" pitchFamily="49" charset="-122"/>
                        </a:rPr>
                        <a:t>个数</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覆盖有效等价类的编号</a:t>
                      </a:r>
                      <a:endParaRPr lang="zh-CN" sz="2400" kern="100" dirty="0">
                        <a:effectLst/>
                        <a:latin typeface="幼圆" panose="02010509060101010101" pitchFamily="49" charset="-122"/>
                        <a:ea typeface="幼圆" panose="02010509060101010101" pitchFamily="49" charset="-122"/>
                      </a:endParaRPr>
                    </a:p>
                  </a:txBody>
                  <a:tcPr marL="68580" marR="68580" marT="0" marB="0"/>
                </a:tc>
              </a:tr>
              <a:tr h="715073">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1  2  3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1  6</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15073">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3  4  5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1  6  10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15073">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test3</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6  6  8</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a:effectLst/>
                          <a:latin typeface="幼圆" panose="02010509060101010101" pitchFamily="49" charset="-122"/>
                          <a:ea typeface="幼圆" panose="02010509060101010101" pitchFamily="49" charset="-122"/>
                        </a:rPr>
                        <a:t>1  6  10  12</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15073">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6  6  6</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1  6  10  12  13</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5998780" y="1731016"/>
            <a:ext cx="4984179" cy="36842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个程序可以有多个输入，等价类划分就是将这些输入数据按照输入需求进行分类，将它们划分为若干个子集，这些子集即为等价类，在每个等价类中选择有代表性的数据设计测试用例。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71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8998" y="1517655"/>
            <a:ext cx="2904014" cy="394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47107"/>
                                        </p:tgtEl>
                                        <p:attrNameLst>
                                          <p:attrName>style.visibility</p:attrName>
                                        </p:attrNameLst>
                                      </p:cBhvr>
                                      <p:to>
                                        <p:strVal val="visible"/>
                                      </p:to>
                                    </p:set>
                                    <p:animEffect transition="in" filter="randombar(horizontal)">
                                      <p:cBhvr>
                                        <p:cTn id="10"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2.1.2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实例：三角形问题的等价类划分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3930967" y="1294132"/>
            <a:ext cx="4365624" cy="74898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覆盖无效等价类的测试用例表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2" name="表格 1"/>
          <p:cNvGraphicFramePr>
            <a:graphicFrameLocks noGrp="1"/>
          </p:cNvGraphicFramePr>
          <p:nvPr/>
        </p:nvGraphicFramePr>
        <p:xfrm>
          <a:off x="2170430" y="2043113"/>
          <a:ext cx="8524240" cy="4063041"/>
        </p:xfrm>
        <a:graphic>
          <a:graphicData uri="http://schemas.openxmlformats.org/drawingml/2006/table">
            <a:tbl>
              <a:tblPr firstRow="1" firstCol="1" bandRow="1">
                <a:tableStyleId>{5C22544A-7EE6-4342-B048-85BDC9FD1C3A}</a:tableStyleId>
              </a:tblPr>
              <a:tblGrid>
                <a:gridCol w="2388628"/>
                <a:gridCol w="2453645"/>
                <a:gridCol w="3681967"/>
              </a:tblGrid>
              <a:tr h="451449">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输入</a:t>
                      </a:r>
                      <a:r>
                        <a:rPr lang="en-US" sz="2400" kern="100">
                          <a:effectLst/>
                          <a:latin typeface="幼圆" panose="02010509060101010101" pitchFamily="49" charset="-122"/>
                          <a:ea typeface="幼圆" panose="02010509060101010101" pitchFamily="49" charset="-122"/>
                        </a:rPr>
                        <a:t>3</a:t>
                      </a:r>
                      <a:r>
                        <a:rPr lang="zh-CN" sz="2400" kern="100">
                          <a:effectLst/>
                          <a:latin typeface="幼圆" panose="02010509060101010101" pitchFamily="49" charset="-122"/>
                          <a:ea typeface="幼圆" panose="02010509060101010101" pitchFamily="49" charset="-122"/>
                        </a:rPr>
                        <a:t>个数</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覆盖无效等价类的编号</a:t>
                      </a:r>
                      <a:endParaRPr lang="zh-CN" sz="2400" kern="100">
                        <a:effectLst/>
                        <a:latin typeface="幼圆" panose="02010509060101010101" pitchFamily="49" charset="-122"/>
                        <a:ea typeface="幼圆" panose="02010509060101010101" pitchFamily="49" charset="-122"/>
                      </a:endParaRPr>
                    </a:p>
                  </a:txBody>
                  <a:tcPr marL="68580" marR="68580" marT="0" marB="0"/>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test5</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-1  -1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test6</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-1   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test7</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-1   4   5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test8</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输入</a:t>
                      </a:r>
                      <a:r>
                        <a:rPr lang="en-US" sz="2400" kern="100">
                          <a:effectLst/>
                          <a:latin typeface="幼圆" panose="02010509060101010101" pitchFamily="49" charset="-122"/>
                          <a:ea typeface="幼圆" panose="02010509060101010101" pitchFamily="49" charset="-122"/>
                        </a:rPr>
                        <a:t>0</a:t>
                      </a:r>
                      <a:r>
                        <a:rPr lang="zh-CN" sz="2400" kern="100">
                          <a:effectLst/>
                          <a:latin typeface="幼圆" panose="02010509060101010101" pitchFamily="49" charset="-122"/>
                          <a:ea typeface="幼圆" panose="02010509060101010101" pitchFamily="49" charset="-122"/>
                        </a:rPr>
                        <a:t>个数据</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test9</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1   3   4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5144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1   2   3  4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6939" y="1343025"/>
            <a:ext cx="32004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3108960" y="2855913"/>
            <a:ext cx="6654801" cy="25898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宝的提现功能有两种方式：快速到账（</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小时），每日最高提现额度为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元；普通到账，可提取金额为余额宝最大余额，但到账时间会慢一些。</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16" presetClass="entr" presetSubtype="21" fill="hold" nodeType="withEffect">
                                  <p:stCondLst>
                                    <p:cond delay="0"/>
                                  </p:stCondLst>
                                  <p:childTnLst>
                                    <p:set>
                                      <p:cBhvr>
                                        <p:cTn id="9" dur="1" fill="hold">
                                          <p:stCondLst>
                                            <p:cond delay="0"/>
                                          </p:stCondLst>
                                        </p:cTn>
                                        <p:tgtEl>
                                          <p:spTgt spid="67587"/>
                                        </p:tgtEl>
                                        <p:attrNameLst>
                                          <p:attrName>style.visibility</p:attrName>
                                        </p:attrNameLst>
                                      </p:cBhvr>
                                      <p:to>
                                        <p:strVal val="visible"/>
                                      </p:to>
                                    </p:set>
                                    <p:animEffect transition="in" filter="barn(inVertical)">
                                      <p:cBhvr>
                                        <p:cTn id="10" dur="500"/>
                                        <p:tgtEl>
                                          <p:spTgt spid="6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493520" y="2134553"/>
            <a:ext cx="5811520" cy="3240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选择快速到账，则可将提现功能划分为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个无效</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0&lt;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&gt;10000</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686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14852" y="1850073"/>
            <a:ext cx="3583678"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16" presetClass="entr" presetSubtype="21"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barn(inVertical)">
                                      <p:cBhvr>
                                        <p:cTn id="10"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493520" y="2134553"/>
            <a:ext cx="5811520" cy="31283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如果选择普通到账，则可将提现功能划分为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个有效等价类与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个无效等价类</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0&lt;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无效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等价类：提现金额</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&gt;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686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14852" y="1850073"/>
            <a:ext cx="3583678"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16" presetClass="entr" presetSubtype="21"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barn(inVertical)">
                                      <p:cBhvr>
                                        <p:cTn id="10"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3708400" y="1403034"/>
            <a:ext cx="454152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余额宝提现功能的等价类划分</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2" name="表格 1"/>
          <p:cNvGraphicFramePr>
            <a:graphicFrameLocks noGrp="1"/>
          </p:cNvGraphicFramePr>
          <p:nvPr/>
        </p:nvGraphicFramePr>
        <p:xfrm>
          <a:off x="1625598" y="2235200"/>
          <a:ext cx="9316721" cy="3606802"/>
        </p:xfrm>
        <a:graphic>
          <a:graphicData uri="http://schemas.openxmlformats.org/drawingml/2006/table">
            <a:tbl>
              <a:tblPr firstRow="1" firstCol="1" bandRow="1">
                <a:tableStyleId>{5C22544A-7EE6-4342-B048-85BDC9FD1C3A}</a:tableStyleId>
              </a:tblPr>
              <a:tblGrid>
                <a:gridCol w="1889762"/>
                <a:gridCol w="2669529"/>
                <a:gridCol w="1120151"/>
                <a:gridCol w="2550160"/>
                <a:gridCol w="1087119"/>
              </a:tblGrid>
              <a:tr h="529738">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功能</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有效等价类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编号</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无效等价类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编号</a:t>
                      </a:r>
                      <a:endParaRPr lang="zh-CN" sz="2400" kern="100">
                        <a:effectLst/>
                        <a:latin typeface="幼圆" panose="02010509060101010101" pitchFamily="49" charset="-122"/>
                        <a:ea typeface="幼圆" panose="02010509060101010101" pitchFamily="49" charset="-122"/>
                      </a:endParaRPr>
                    </a:p>
                  </a:txBody>
                  <a:tcPr marL="68580" marR="68580" marT="0" marB="0"/>
                </a:tc>
              </a:tr>
              <a:tr h="769266">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快速到账</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dirty="0">
                          <a:effectLst/>
                          <a:latin typeface="幼圆" panose="02010509060101010101" pitchFamily="49" charset="-122"/>
                          <a:ea typeface="幼圆" panose="02010509060101010101" pitchFamily="49" charset="-122"/>
                        </a:rPr>
                        <a:t>0&lt;</a:t>
                      </a: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&lt;=10000</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提现金额</a:t>
                      </a:r>
                      <a:r>
                        <a:rPr lang="en-US" sz="2400" kern="100">
                          <a:effectLst/>
                          <a:latin typeface="幼圆" panose="02010509060101010101" pitchFamily="49" charset="-122"/>
                          <a:ea typeface="幼圆" panose="02010509060101010101" pitchFamily="49" charset="-122"/>
                        </a:rPr>
                        <a:t>&lt;=0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2</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769266">
                <a:tc vMerge="1">
                  <a:tcPr/>
                </a:tc>
                <a:tc vMerge="1">
                  <a:tcPr/>
                </a:tc>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&gt;10000</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3</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769266">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普通到账</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dirty="0">
                          <a:effectLst/>
                          <a:latin typeface="幼圆" panose="02010509060101010101" pitchFamily="49" charset="-122"/>
                          <a:ea typeface="幼圆" panose="02010509060101010101" pitchFamily="49" charset="-122"/>
                        </a:rPr>
                        <a:t>0&lt;</a:t>
                      </a: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a:t>
                      </a:r>
                      <a:r>
                        <a:rPr lang="zh-CN" sz="2400" kern="100" dirty="0">
                          <a:effectLst/>
                          <a:latin typeface="幼圆" panose="02010509060101010101" pitchFamily="49" charset="-122"/>
                          <a:ea typeface="幼圆" panose="02010509060101010101" pitchFamily="49" charset="-122"/>
                        </a:rPr>
                        <a:t>余额</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提现金额</a:t>
                      </a:r>
                      <a:r>
                        <a:rPr lang="en-US" sz="2400" kern="100">
                          <a:effectLst/>
                          <a:latin typeface="幼圆" panose="02010509060101010101" pitchFamily="49" charset="-122"/>
                          <a:ea typeface="幼圆" panose="02010509060101010101" pitchFamily="49" charset="-122"/>
                        </a:rPr>
                        <a:t>&lt;=0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769266">
                <a:tc vMerge="1">
                  <a:tcPr/>
                </a:tc>
                <a:tc vMerge="1">
                  <a:tcPr/>
                </a:tc>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提现金额</a:t>
                      </a:r>
                      <a:r>
                        <a:rPr lang="en-US" sz="2400" kern="100">
                          <a:effectLst/>
                          <a:latin typeface="幼圆" panose="02010509060101010101" pitchFamily="49" charset="-122"/>
                          <a:ea typeface="幼圆" panose="02010509060101010101" pitchFamily="49" charset="-122"/>
                        </a:rPr>
                        <a:t>&gt;</a:t>
                      </a:r>
                      <a:r>
                        <a:rPr lang="zh-CN" sz="2400" kern="100">
                          <a:effectLst/>
                          <a:latin typeface="幼圆" panose="02010509060101010101" pitchFamily="49" charset="-122"/>
                          <a:ea typeface="幼圆" panose="02010509060101010101" pitchFamily="49" charset="-122"/>
                        </a:rPr>
                        <a:t>余额</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6</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75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p:nvPr/>
        </p:nvSpPr>
        <p:spPr>
          <a:xfrm>
            <a:off x="416524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内容占位符 2"/>
          <p:cNvSpPr txBox="1"/>
          <p:nvPr/>
        </p:nvSpPr>
        <p:spPr>
          <a:xfrm>
            <a:off x="5910521" y="1762411"/>
            <a:ext cx="5245159" cy="414054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快速到账可以累积分次提取：</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快速</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到账的日提现金额为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，表明在一天之内，只要提现金额没有累积到</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，则可多次提取</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据此，可以将快速到账细分为第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次提现和第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次提现，第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次提现的最大金额为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减去已经提现的</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金额</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2"/>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3708400" y="1301434"/>
            <a:ext cx="568960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Lucida Sans Unicode" panose="020B0602030504020204"/>
                <a:ea typeface="微软雅黑" panose="020B0503020204020204" pitchFamily="34" charset="-122"/>
                <a:cs typeface="Lucida Sans Unicode" panose="020B0602030504020204"/>
              </a:rPr>
              <a:t>细分后</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的余额宝提现功能的等价类划分</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3" name="表格 2"/>
          <p:cNvGraphicFramePr>
            <a:graphicFrameLocks noGrp="1"/>
          </p:cNvGraphicFramePr>
          <p:nvPr/>
        </p:nvGraphicFramePr>
        <p:xfrm>
          <a:off x="1936750" y="2035378"/>
          <a:ext cx="8940799" cy="4097884"/>
        </p:xfrm>
        <a:graphic>
          <a:graphicData uri="http://schemas.openxmlformats.org/drawingml/2006/table">
            <a:tbl>
              <a:tblPr firstRow="1" firstCol="1" bandRow="1">
                <a:tableStyleId>{5C22544A-7EE6-4342-B048-85BDC9FD1C3A}</a:tableStyleId>
              </a:tblPr>
              <a:tblGrid>
                <a:gridCol w="1961715"/>
                <a:gridCol w="2463390"/>
                <a:gridCol w="901004"/>
                <a:gridCol w="2591905"/>
                <a:gridCol w="1022785"/>
              </a:tblGrid>
              <a:tr h="453822">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功能</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有效等价类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编号</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无效等价类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编号</a:t>
                      </a:r>
                      <a:endParaRPr lang="zh-CN" sz="2400" kern="100">
                        <a:effectLst/>
                        <a:latin typeface="幼圆" panose="02010509060101010101" pitchFamily="49" charset="-122"/>
                        <a:ea typeface="幼圆" panose="02010509060101010101" pitchFamily="49" charset="-122"/>
                      </a:endParaRPr>
                    </a:p>
                  </a:txBody>
                  <a:tcPr marL="68580" marR="68580" marT="0" marB="0"/>
                </a:tc>
              </a:tr>
              <a:tr h="363826">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快速到账</a:t>
                      </a:r>
                      <a:endParaRPr lang="zh-CN" sz="2400" kern="100">
                        <a:effectLst/>
                        <a:latin typeface="幼圆" panose="02010509060101010101" pitchFamily="49" charset="-122"/>
                        <a:ea typeface="幼圆" panose="02010509060101010101" pitchFamily="49" charset="-122"/>
                      </a:endParaRPr>
                    </a:p>
                    <a:p>
                      <a:pPr algn="ctr">
                        <a:spcAft>
                          <a:spcPts val="0"/>
                        </a:spcAft>
                      </a:pPr>
                      <a:r>
                        <a:rPr lang="zh-CN" sz="2400" kern="100">
                          <a:effectLst/>
                          <a:latin typeface="幼圆" panose="02010509060101010101" pitchFamily="49" charset="-122"/>
                          <a:ea typeface="幼圆" panose="02010509060101010101" pitchFamily="49" charset="-122"/>
                        </a:rPr>
                        <a:t>（第</a:t>
                      </a:r>
                      <a:r>
                        <a:rPr lang="en-US" sz="2400" kern="100">
                          <a:effectLst/>
                          <a:latin typeface="幼圆" panose="02010509060101010101" pitchFamily="49" charset="-122"/>
                          <a:ea typeface="幼圆" panose="02010509060101010101" pitchFamily="49" charset="-122"/>
                        </a:rPr>
                        <a:t>1</a:t>
                      </a:r>
                      <a:r>
                        <a:rPr lang="zh-CN" sz="2400" kern="100">
                          <a:effectLst/>
                          <a:latin typeface="幼圆" panose="02010509060101010101" pitchFamily="49" charset="-122"/>
                          <a:ea typeface="幼圆" panose="02010509060101010101" pitchFamily="49" charset="-122"/>
                        </a:rPr>
                        <a:t>次）</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0&lt;</a:t>
                      </a:r>
                      <a:r>
                        <a:rPr lang="zh-CN" sz="2400" kern="100">
                          <a:effectLst/>
                          <a:latin typeface="幼圆" panose="02010509060101010101" pitchFamily="49" charset="-122"/>
                          <a:ea typeface="幼圆" panose="02010509060101010101" pitchFamily="49" charset="-122"/>
                        </a:rPr>
                        <a:t>提现金额</a:t>
                      </a:r>
                      <a:r>
                        <a:rPr lang="en-US" sz="2400" kern="100">
                          <a:effectLst/>
                          <a:latin typeface="幼圆" panose="02010509060101010101" pitchFamily="49" charset="-122"/>
                          <a:ea typeface="幼圆" panose="02010509060101010101" pitchFamily="49" charset="-122"/>
                        </a:rPr>
                        <a:t>&lt;=10000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27652">
                <a:tc vMerge="1">
                  <a:tcPr/>
                </a:tc>
                <a:tc vMerge="1">
                  <a:tcPr/>
                </a:tc>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&gt;10000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63826">
                <a:tc row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快速到账</a:t>
                      </a:r>
                      <a:endParaRPr lang="zh-CN" sz="2400" kern="100" dirty="0">
                        <a:effectLst/>
                        <a:latin typeface="幼圆" panose="02010509060101010101" pitchFamily="49" charset="-122"/>
                        <a:ea typeface="幼圆" panose="02010509060101010101" pitchFamily="49" charset="-122"/>
                      </a:endParaRPr>
                    </a:p>
                    <a:p>
                      <a:pPr algn="ctr">
                        <a:spcAft>
                          <a:spcPts val="0"/>
                        </a:spcAft>
                      </a:pPr>
                      <a:r>
                        <a:rPr lang="zh-CN" sz="2400" kern="100" dirty="0">
                          <a:effectLst/>
                          <a:latin typeface="幼圆" panose="02010509060101010101" pitchFamily="49" charset="-122"/>
                          <a:ea typeface="幼圆" panose="02010509060101010101" pitchFamily="49" charset="-122"/>
                        </a:rPr>
                        <a:t>（第</a:t>
                      </a:r>
                      <a:r>
                        <a:rPr lang="en-US" sz="2400" kern="100" dirty="0">
                          <a:effectLst/>
                          <a:latin typeface="幼圆" panose="02010509060101010101" pitchFamily="49" charset="-122"/>
                          <a:ea typeface="幼圆" panose="02010509060101010101" pitchFamily="49" charset="-122"/>
                        </a:rPr>
                        <a:t>n</a:t>
                      </a:r>
                      <a:r>
                        <a:rPr lang="zh-CN" sz="2400" kern="100" dirty="0">
                          <a:effectLst/>
                          <a:latin typeface="幼圆" panose="02010509060101010101" pitchFamily="49" charset="-122"/>
                          <a:ea typeface="幼圆" panose="02010509060101010101" pitchFamily="49" charset="-122"/>
                        </a:rPr>
                        <a:t>次）</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dirty="0">
                          <a:effectLst/>
                          <a:latin typeface="幼圆" panose="02010509060101010101" pitchFamily="49" charset="-122"/>
                          <a:ea typeface="幼圆" panose="02010509060101010101" pitchFamily="49" charset="-122"/>
                        </a:rPr>
                        <a:t>0&lt;</a:t>
                      </a: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&lt;=10000-</a:t>
                      </a:r>
                      <a:r>
                        <a:rPr lang="zh-CN" sz="2400" kern="100" dirty="0">
                          <a:effectLst/>
                          <a:latin typeface="幼圆" panose="02010509060101010101" pitchFamily="49" charset="-122"/>
                          <a:ea typeface="幼圆" panose="02010509060101010101" pitchFamily="49" charset="-122"/>
                        </a:rPr>
                        <a:t>已提现金额</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1091478">
                <a:tc vMerge="1">
                  <a:tcPr/>
                </a:tc>
                <a:tc vMerge="1">
                  <a:tcPr/>
                </a:tc>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&gt;10000-</a:t>
                      </a:r>
                      <a:r>
                        <a:rPr lang="zh-CN" sz="2400" kern="100" dirty="0">
                          <a:effectLst/>
                          <a:latin typeface="幼圆" panose="02010509060101010101" pitchFamily="49" charset="-122"/>
                          <a:ea typeface="幼圆" panose="02010509060101010101" pitchFamily="49" charset="-122"/>
                        </a:rPr>
                        <a:t>已提现金额</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63826">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普通到账</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dirty="0">
                          <a:effectLst/>
                          <a:latin typeface="幼圆" panose="02010509060101010101" pitchFamily="49" charset="-122"/>
                          <a:ea typeface="幼圆" panose="02010509060101010101" pitchFamily="49" charset="-122"/>
                        </a:rPr>
                        <a:t>0&lt;</a:t>
                      </a: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a:t>
                      </a:r>
                      <a:r>
                        <a:rPr lang="zh-CN" sz="2400" kern="100" dirty="0">
                          <a:effectLst/>
                          <a:latin typeface="幼圆" panose="02010509060101010101" pitchFamily="49" charset="-122"/>
                          <a:ea typeface="幼圆" panose="02010509060101010101" pitchFamily="49" charset="-122"/>
                        </a:rPr>
                        <a:t>余额</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&lt;=0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27652">
                <a:tc vMerge="1">
                  <a:tcPr/>
                </a:tc>
                <a:tc vMerge="1">
                  <a:tcPr/>
                </a:tc>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提现金额</a:t>
                      </a:r>
                      <a:r>
                        <a:rPr lang="en-US" sz="2400" kern="100" dirty="0">
                          <a:effectLst/>
                          <a:latin typeface="幼圆" panose="02010509060101010101" pitchFamily="49" charset="-122"/>
                          <a:ea typeface="幼圆" panose="02010509060101010101" pitchFamily="49" charset="-122"/>
                        </a:rPr>
                        <a:t>&gt;</a:t>
                      </a:r>
                      <a:r>
                        <a:rPr lang="zh-CN" sz="2400" kern="100" dirty="0">
                          <a:effectLst/>
                          <a:latin typeface="幼圆" panose="02010509060101010101" pitchFamily="49" charset="-122"/>
                          <a:ea typeface="幼圆" panose="02010509060101010101" pitchFamily="49" charset="-122"/>
                        </a:rPr>
                        <a:t>余额</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6</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4327525" y="1626554"/>
            <a:ext cx="397256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覆盖有效等价类的测试用例</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2" name="表格 1"/>
          <p:cNvGraphicFramePr>
            <a:graphicFrameLocks noGrp="1"/>
          </p:cNvGraphicFramePr>
          <p:nvPr/>
        </p:nvGraphicFramePr>
        <p:xfrm>
          <a:off x="1869441" y="2490153"/>
          <a:ext cx="8868486" cy="3036888"/>
        </p:xfrm>
        <a:graphic>
          <a:graphicData uri="http://schemas.openxmlformats.org/drawingml/2006/table">
            <a:tbl>
              <a:tblPr firstRow="1" firstCol="1" bandRow="1">
                <a:tableStyleId>{5C22544A-7EE6-4342-B048-85BDC9FD1C3A}</a:tableStyleId>
              </a:tblPr>
              <a:tblGrid>
                <a:gridCol w="1742338"/>
                <a:gridCol w="3237553"/>
                <a:gridCol w="1324926"/>
                <a:gridCol w="2563669"/>
              </a:tblGrid>
              <a:tr h="816023">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功能</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金额</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覆盖有效用等价类编号</a:t>
                      </a:r>
                      <a:endParaRPr lang="zh-CN" sz="2400" kern="100">
                        <a:effectLst/>
                        <a:latin typeface="幼圆" panose="02010509060101010101" pitchFamily="49" charset="-122"/>
                        <a:ea typeface="幼圆" panose="02010509060101010101" pitchFamily="49" charset="-122"/>
                      </a:endParaRPr>
                    </a:p>
                  </a:txBody>
                  <a:tcPr marL="68580" marR="68580" marT="0" marB="0"/>
                </a:tc>
              </a:tr>
              <a:tr h="702421">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快速到账（第</a:t>
                      </a:r>
                      <a:r>
                        <a:rPr lang="en-US" sz="2400" kern="100" dirty="0">
                          <a:effectLst/>
                          <a:latin typeface="幼圆" panose="02010509060101010101" pitchFamily="49" charset="-122"/>
                          <a:ea typeface="幼圆" panose="02010509060101010101" pitchFamily="49" charset="-122"/>
                        </a:rPr>
                        <a:t>1</a:t>
                      </a:r>
                      <a:r>
                        <a:rPr lang="zh-CN" sz="2400" kern="100" dirty="0">
                          <a:effectLst/>
                          <a:latin typeface="幼圆" panose="02010509060101010101" pitchFamily="49" charset="-122"/>
                          <a:ea typeface="幼圆" panose="02010509060101010101" pitchFamily="49" charset="-122"/>
                        </a:rPr>
                        <a:t>次）</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tc>
              </a:tr>
              <a:tr h="816023">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test2</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快速到账（第</a:t>
                      </a:r>
                      <a:r>
                        <a:rPr lang="en-US" sz="2400" kern="100" dirty="0">
                          <a:effectLst/>
                          <a:latin typeface="幼圆" panose="02010509060101010101" pitchFamily="49" charset="-122"/>
                          <a:ea typeface="幼圆" panose="02010509060101010101" pitchFamily="49" charset="-122"/>
                        </a:rPr>
                        <a:t>n</a:t>
                      </a:r>
                      <a:r>
                        <a:rPr lang="zh-CN" sz="2400" kern="100" dirty="0">
                          <a:effectLst/>
                          <a:latin typeface="幼圆" panose="02010509060101010101" pitchFamily="49" charset="-122"/>
                          <a:ea typeface="幼圆" panose="02010509060101010101" pitchFamily="49" charset="-122"/>
                        </a:rPr>
                        <a:t>次，已提现</a:t>
                      </a:r>
                      <a:r>
                        <a:rPr lang="en-US" sz="2400" kern="100" dirty="0">
                          <a:effectLst/>
                          <a:latin typeface="幼圆" panose="02010509060101010101" pitchFamily="49" charset="-122"/>
                          <a:ea typeface="幼圆" panose="02010509060101010101" pitchFamily="49" charset="-122"/>
                        </a:rPr>
                        <a:t>2000</a:t>
                      </a:r>
                      <a:r>
                        <a:rPr lang="zh-CN" sz="2400" kern="100" dirty="0">
                          <a:effectLst/>
                          <a:latin typeface="幼圆" panose="02010509060101010101" pitchFamily="49" charset="-122"/>
                          <a:ea typeface="幼圆" panose="02010509060101010101" pitchFamily="49" charset="-122"/>
                        </a:rPr>
                        <a:t>）</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7000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tc>
              </a:tr>
              <a:tr h="702421">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普通到账</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40000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4</a:t>
                      </a:r>
                      <a:endParaRPr lang="zh-CN" sz="2400" kern="100" dirty="0">
                        <a:effectLst/>
                        <a:latin typeface="幼圆" panose="02010509060101010101" pitchFamily="49" charset="-122"/>
                        <a:ea typeface="幼圆" panose="02010509060101010101" pitchFamily="49" charset="-122"/>
                      </a:endParaRPr>
                    </a:p>
                  </a:txBody>
                  <a:tcPr marL="68580" marR="68580" marT="0" marB="0"/>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6047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2.1.3 </a:t>
            </a:r>
            <a:r>
              <a:rPr lang="zh-CN" altLang="en-US" sz="3200" b="1" dirty="0" smtClean="0">
                <a:solidFill>
                  <a:srgbClr val="1353A2"/>
                </a:solidFill>
                <a:latin typeface="微软雅黑" panose="020B0503020204020204" pitchFamily="34" charset="-122"/>
                <a:ea typeface="微软雅黑" panose="020B0503020204020204" pitchFamily="34" charset="-122"/>
              </a:rPr>
              <a:t>实例：余额宝提现的等价</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类划分</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4327525" y="1494474"/>
            <a:ext cx="397256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覆盖无效等价类的测试用例</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3" name="表格 2"/>
          <p:cNvGraphicFramePr>
            <a:graphicFrameLocks noGrp="1"/>
          </p:cNvGraphicFramePr>
          <p:nvPr/>
        </p:nvGraphicFramePr>
        <p:xfrm>
          <a:off x="1665604" y="2236153"/>
          <a:ext cx="9561196" cy="3580809"/>
        </p:xfrm>
        <a:graphic>
          <a:graphicData uri="http://schemas.openxmlformats.org/drawingml/2006/table">
            <a:tbl>
              <a:tblPr firstRow="1" firstCol="1" bandRow="1">
                <a:tableStyleId>{5C22544A-7EE6-4342-B048-85BDC9FD1C3A}</a:tableStyleId>
              </a:tblPr>
              <a:tblGrid>
                <a:gridCol w="1555116"/>
                <a:gridCol w="3677920"/>
                <a:gridCol w="1371600"/>
                <a:gridCol w="2956560"/>
              </a:tblGrid>
              <a:tr h="733797">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功能</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金额</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覆盖无效等价类编号</a:t>
                      </a:r>
                      <a:endParaRPr lang="zh-CN" sz="2400" kern="100" dirty="0">
                        <a:effectLst/>
                        <a:latin typeface="幼圆" panose="02010509060101010101" pitchFamily="49" charset="-122"/>
                        <a:ea typeface="幼圆" panose="02010509060101010101" pitchFamily="49" charset="-122"/>
                      </a:endParaRPr>
                    </a:p>
                  </a:txBody>
                  <a:tcPr marL="68580" marR="68580" marT="0" marB="0"/>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just">
                        <a:spcAft>
                          <a:spcPts val="0"/>
                        </a:spcAft>
                      </a:pPr>
                      <a:r>
                        <a:rPr lang="zh-CN" sz="2400" kern="100">
                          <a:effectLst/>
                          <a:latin typeface="幼圆" panose="02010509060101010101" pitchFamily="49" charset="-122"/>
                          <a:ea typeface="幼圆" panose="02010509060101010101" pitchFamily="49" charset="-122"/>
                        </a:rPr>
                        <a:t>快速到账（第</a:t>
                      </a:r>
                      <a:r>
                        <a:rPr lang="en-US" sz="2400" kern="100">
                          <a:effectLst/>
                          <a:latin typeface="幼圆" panose="02010509060101010101" pitchFamily="49" charset="-122"/>
                          <a:ea typeface="幼圆" panose="02010509060101010101" pitchFamily="49" charset="-122"/>
                        </a:rPr>
                        <a:t>1</a:t>
                      </a:r>
                      <a:r>
                        <a:rPr lang="zh-CN" sz="2400" kern="100">
                          <a:effectLst/>
                          <a:latin typeface="幼圆" panose="02010509060101010101" pitchFamily="49" charset="-122"/>
                          <a:ea typeface="幼圆" panose="02010509060101010101" pitchFamily="49" charset="-122"/>
                        </a:rPr>
                        <a:t>次）</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test5</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test6</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just">
                        <a:spcAft>
                          <a:spcPts val="0"/>
                        </a:spcAft>
                      </a:pPr>
                      <a:r>
                        <a:rPr lang="zh-CN" sz="2400" kern="100">
                          <a:effectLst/>
                          <a:latin typeface="幼圆" panose="02010509060101010101" pitchFamily="49" charset="-122"/>
                          <a:ea typeface="幼圆" panose="02010509060101010101" pitchFamily="49" charset="-122"/>
                        </a:rPr>
                        <a:t>快速到账（第</a:t>
                      </a:r>
                      <a:r>
                        <a:rPr lang="en-US" sz="2400" kern="100">
                          <a:effectLst/>
                          <a:latin typeface="幼圆" panose="02010509060101010101" pitchFamily="49" charset="-122"/>
                          <a:ea typeface="幼圆" panose="02010509060101010101" pitchFamily="49" charset="-122"/>
                        </a:rPr>
                        <a:t>n</a:t>
                      </a:r>
                      <a:r>
                        <a:rPr lang="zh-CN" sz="2400" kern="100">
                          <a:effectLst/>
                          <a:latin typeface="幼圆" panose="02010509060101010101" pitchFamily="49" charset="-122"/>
                          <a:ea typeface="幼圆" panose="02010509060101010101" pitchFamily="49" charset="-122"/>
                        </a:rPr>
                        <a:t>次，已提现</a:t>
                      </a:r>
                      <a:r>
                        <a:rPr lang="en-US" sz="2400" kern="100">
                          <a:effectLst/>
                          <a:latin typeface="幼圆" panose="02010509060101010101" pitchFamily="49" charset="-122"/>
                          <a:ea typeface="幼圆" panose="02010509060101010101" pitchFamily="49" charset="-122"/>
                        </a:rPr>
                        <a:t>2000</a:t>
                      </a:r>
                      <a:r>
                        <a:rPr lang="zh-CN"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test7</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test8</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just">
                        <a:spcAft>
                          <a:spcPts val="0"/>
                        </a:spcAft>
                      </a:pPr>
                      <a:r>
                        <a:rPr lang="zh-CN" sz="2400" kern="100">
                          <a:effectLst/>
                          <a:latin typeface="幼圆" panose="02010509060101010101" pitchFamily="49" charset="-122"/>
                          <a:ea typeface="幼圆" panose="02010509060101010101" pitchFamily="49" charset="-122"/>
                        </a:rPr>
                        <a:t>普通到账</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7450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test9</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60000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6</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2" name="图片 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2.2.1 </a:t>
            </a:r>
            <a:r>
              <a:rPr lang="zh-CN" altLang="en-US" sz="3200" b="1" dirty="0" smtClean="0">
                <a:solidFill>
                  <a:srgbClr val="1353A2"/>
                </a:solidFill>
                <a:latin typeface="微软雅黑" panose="020B0503020204020204" pitchFamily="34" charset="-122"/>
                <a:ea typeface="微软雅黑" panose="020B0503020204020204" pitchFamily="34" charset="-122"/>
              </a:rPr>
              <a:t>边界值分析法概述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2691446" y="2021523"/>
            <a:ext cx="4105593" cy="3138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边界值分析</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法是对软件的输入或输出边界进行测试的一种方法，它通常作为等价类划分法的一种补充测试</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pSp>
        <p:nvGrpSpPr>
          <p:cNvPr id="2" name="组合 1"/>
          <p:cNvGrpSpPr/>
          <p:nvPr/>
        </p:nvGrpSpPr>
        <p:grpSpPr>
          <a:xfrm>
            <a:off x="7099256" y="1786573"/>
            <a:ext cx="4808263" cy="3608388"/>
            <a:chOff x="7099256" y="1786573"/>
            <a:chExt cx="4808263" cy="3608388"/>
          </a:xfrm>
        </p:grpSpPr>
        <p:pic>
          <p:nvPicPr>
            <p:cNvPr id="47106" name="Picture 2" descr="http://tc.sinaimg.cn/maxwidth.2048/tc.service.weibo.com/m_tokon_cn/4b6eec9508b3bb7b671b2c70668dea7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9256" y="1786573"/>
              <a:ext cx="4808263" cy="3608388"/>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p:cNvSpPr txBox="1"/>
            <p:nvPr/>
          </p:nvSpPr>
          <p:spPr>
            <a:xfrm>
              <a:off x="8674510" y="2322201"/>
              <a:ext cx="2052956" cy="57912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000" dirty="0" smtClean="0">
                  <a:solidFill>
                    <a:srgbClr val="FF0000"/>
                  </a:solidFill>
                  <a:latin typeface="Lucida Sans Unicode" panose="020B0602030504020204"/>
                  <a:ea typeface="微软雅黑" panose="020B0503020204020204" pitchFamily="34" charset="-122"/>
                  <a:cs typeface="Lucida Sans Unicode" panose="020B0602030504020204"/>
                </a:rPr>
                <a:t>边界值分析法</a:t>
              </a:r>
              <a:endParaRPr lang="en-US" altLang="zh-CN" sz="2000" dirty="0" smtClean="0">
                <a:solidFill>
                  <a:srgbClr val="FF0000"/>
                </a:solidFill>
                <a:latin typeface="Lucida Sans Unicode" panose="020B0602030504020204"/>
                <a:ea typeface="微软雅黑" panose="020B0503020204020204" pitchFamily="34" charset="-122"/>
                <a:cs typeface="Lucida Sans Unicode" panose="020B0602030504020204"/>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1995741" y="1848743"/>
            <a:ext cx="3500820" cy="36842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这种</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方法类似于学生站队，男生站左边，女生站右边，老师站中间，这样就把师生群体划分成了三个等价类。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4" name="组合 13"/>
          <p:cNvGrpSpPr/>
          <p:nvPr/>
        </p:nvGrpSpPr>
        <p:grpSpPr>
          <a:xfrm>
            <a:off x="5934175" y="1599943"/>
            <a:ext cx="4463060" cy="1140619"/>
            <a:chOff x="5680175" y="1599943"/>
            <a:chExt cx="4463060" cy="1140619"/>
          </a:xfrm>
        </p:grpSpPr>
        <p:grpSp>
          <p:nvGrpSpPr>
            <p:cNvPr id="2" name="组合 1"/>
            <p:cNvGrpSpPr/>
            <p:nvPr/>
          </p:nvGrpSpPr>
          <p:grpSpPr>
            <a:xfrm>
              <a:off x="5680175" y="1599943"/>
              <a:ext cx="3227704" cy="1140619"/>
              <a:chOff x="7176135" y="3749040"/>
              <a:chExt cx="3227704" cy="1140619"/>
            </a:xfrm>
          </p:grpSpPr>
          <p:pic>
            <p:nvPicPr>
              <p:cNvPr id="48130" name="Picture 2" descr="http://www.ppt123.net/beijing/UploadFiles_8374/201411/2014112120175263_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6135" y="3749040"/>
                <a:ext cx="1520825" cy="11406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ppt123.net/beijing/UploadFiles_8374/201411/2014112120175263_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75040" y="3881438"/>
                <a:ext cx="1069761" cy="802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ppt123.net/beijing/UploadFiles_8374/201411/2014112120175263_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4800" y="3881436"/>
                <a:ext cx="859039" cy="64427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内容占位符 2"/>
            <p:cNvSpPr txBox="1"/>
            <p:nvPr/>
          </p:nvSpPr>
          <p:spPr>
            <a:xfrm>
              <a:off x="9255230" y="1600896"/>
              <a:ext cx="888005" cy="6057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女生</a:t>
              </a:r>
              <a:endParaRPr lang="zh-CN" altLang="zh-CN" sz="240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6364913" y="2994562"/>
            <a:ext cx="4032323" cy="1157171"/>
            <a:chOff x="6110913" y="2994562"/>
            <a:chExt cx="4032323" cy="1157171"/>
          </a:xfrm>
        </p:grpSpPr>
        <p:grpSp>
          <p:nvGrpSpPr>
            <p:cNvPr id="11" name="组合 10"/>
            <p:cNvGrpSpPr/>
            <p:nvPr/>
          </p:nvGrpSpPr>
          <p:grpSpPr>
            <a:xfrm>
              <a:off x="6110913" y="2994562"/>
              <a:ext cx="2895917" cy="1157171"/>
              <a:chOff x="7900987" y="3203099"/>
              <a:chExt cx="2895917" cy="1157171"/>
            </a:xfrm>
          </p:grpSpPr>
          <p:pic>
            <p:nvPicPr>
              <p:cNvPr id="481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9203" y="3282858"/>
                <a:ext cx="840264" cy="107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0987" y="3282858"/>
                <a:ext cx="718621" cy="107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0357" y="3203099"/>
                <a:ext cx="846547" cy="98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内容占位符 2"/>
            <p:cNvSpPr txBox="1"/>
            <p:nvPr/>
          </p:nvSpPr>
          <p:spPr>
            <a:xfrm>
              <a:off x="9255231" y="3183080"/>
              <a:ext cx="888005" cy="6057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老师</a:t>
              </a:r>
              <a:endParaRPr lang="zh-CN" altLang="zh-CN" sz="240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6537077" y="4582867"/>
            <a:ext cx="3960754" cy="1247749"/>
            <a:chOff x="6283077" y="4582867"/>
            <a:chExt cx="3960754" cy="1247749"/>
          </a:xfrm>
        </p:grpSpPr>
        <p:grpSp>
          <p:nvGrpSpPr>
            <p:cNvPr id="3" name="组合 2"/>
            <p:cNvGrpSpPr/>
            <p:nvPr/>
          </p:nvGrpSpPr>
          <p:grpSpPr>
            <a:xfrm>
              <a:off x="6283077" y="4582867"/>
              <a:ext cx="2585806" cy="1247749"/>
              <a:chOff x="7918368" y="3110891"/>
              <a:chExt cx="2585806" cy="1247749"/>
            </a:xfrm>
          </p:grpSpPr>
          <p:pic>
            <p:nvPicPr>
              <p:cNvPr id="481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8368" y="3110891"/>
                <a:ext cx="808990" cy="124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4576" y="3110891"/>
                <a:ext cx="637719" cy="983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94780" y="3209852"/>
                <a:ext cx="509394" cy="78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内容占位符 2"/>
            <p:cNvSpPr txBox="1"/>
            <p:nvPr/>
          </p:nvSpPr>
          <p:spPr>
            <a:xfrm>
              <a:off x="9355826" y="4829000"/>
              <a:ext cx="888005" cy="6057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男生</a:t>
              </a:r>
              <a:endParaRPr lang="zh-CN" altLang="zh-CN" sz="240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7" name="图片 16"/>
          <p:cNvPicPr>
            <a:picLocks noChangeAspect="1"/>
          </p:cNvPicPr>
          <p:nvPr>
            <p:custDataLst>
              <p:tags r:id="rId8"/>
            </p:custDataLst>
          </p:nvPr>
        </p:nvPicPr>
        <p:blipFill>
          <a:blip r:embed="rId9"/>
          <a:stretch>
            <a:fillRect/>
          </a:stretch>
        </p:blipFill>
        <p:spPr>
          <a:xfrm>
            <a:off x="8632825" y="0"/>
            <a:ext cx="3138805" cy="1038225"/>
          </a:xfrm>
          <a:prstGeom prst="rect">
            <a:avLst/>
          </a:prstGeom>
        </p:spPr>
      </p:pic>
    </p:spTree>
    <p:custDataLst>
      <p:tags r:id="rId10"/>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2.2.1 </a:t>
            </a:r>
            <a:r>
              <a:rPr lang="zh-CN" altLang="en-US" sz="3200" b="1" dirty="0" smtClean="0">
                <a:solidFill>
                  <a:srgbClr val="1353A2"/>
                </a:solidFill>
                <a:latin typeface="微软雅黑" panose="020B0503020204020204" pitchFamily="34" charset="-122"/>
                <a:ea typeface="微软雅黑" panose="020B0503020204020204" pitchFamily="34" charset="-122"/>
              </a:rPr>
              <a:t>边界值分析法概述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5811520" y="1930082"/>
            <a:ext cx="4856479" cy="3138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等价类划分法中，无论是输入等价类还是输出等价类，都会有多个边界，而边界值分析法就是在这些边界附近寻找某些点作为测试数据，而不是在等价类内部选择测试数据。</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48130" name="Picture 2" descr="http://hbimg.b0.upaiyun.com/89447ac61793a661ac9348a856ea17cc66e05d42154109-o1U74e_fw6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74925" y="1537176"/>
            <a:ext cx="22860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8130"/>
                                        </p:tgtEl>
                                        <p:attrNameLst>
                                          <p:attrName>r</p:attrName>
                                        </p:attrNameLst>
                                      </p:cBhvr>
                                    </p:animRot>
                                    <p:animRot by="-240000">
                                      <p:cBhvr>
                                        <p:cTn id="7" dur="200" fill="hold">
                                          <p:stCondLst>
                                            <p:cond delay="200"/>
                                          </p:stCondLst>
                                        </p:cTn>
                                        <p:tgtEl>
                                          <p:spTgt spid="48130"/>
                                        </p:tgtEl>
                                        <p:attrNameLst>
                                          <p:attrName>r</p:attrName>
                                        </p:attrNameLst>
                                      </p:cBhvr>
                                    </p:animRot>
                                    <p:animRot by="240000">
                                      <p:cBhvr>
                                        <p:cTn id="8" dur="200" fill="hold">
                                          <p:stCondLst>
                                            <p:cond delay="400"/>
                                          </p:stCondLst>
                                        </p:cTn>
                                        <p:tgtEl>
                                          <p:spTgt spid="48130"/>
                                        </p:tgtEl>
                                        <p:attrNameLst>
                                          <p:attrName>r</p:attrName>
                                        </p:attrNameLst>
                                      </p:cBhvr>
                                    </p:animRot>
                                    <p:animRot by="-240000">
                                      <p:cBhvr>
                                        <p:cTn id="9" dur="200" fill="hold">
                                          <p:stCondLst>
                                            <p:cond delay="600"/>
                                          </p:stCondLst>
                                        </p:cTn>
                                        <p:tgtEl>
                                          <p:spTgt spid="48130"/>
                                        </p:tgtEl>
                                        <p:attrNameLst>
                                          <p:attrName>r</p:attrName>
                                        </p:attrNameLst>
                                      </p:cBhvr>
                                    </p:animRot>
                                    <p:animRot by="120000">
                                      <p:cBhvr>
                                        <p:cTn id="10" dur="200" fill="hold">
                                          <p:stCondLst>
                                            <p:cond delay="800"/>
                                          </p:stCondLst>
                                        </p:cTn>
                                        <p:tgtEl>
                                          <p:spTgt spid="48130"/>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5135" y="2347913"/>
            <a:ext cx="3271203" cy="36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2.2.1 </a:t>
            </a:r>
            <a:r>
              <a:rPr lang="zh-CN" altLang="en-US" sz="3200" b="1" dirty="0" smtClean="0">
                <a:solidFill>
                  <a:srgbClr val="1353A2"/>
                </a:solidFill>
                <a:latin typeface="微软雅黑" panose="020B0503020204020204" pitchFamily="34" charset="-122"/>
                <a:ea typeface="微软雅黑" panose="020B0503020204020204" pitchFamily="34" charset="-122"/>
              </a:rPr>
              <a:t>边界值分析法概述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1635125" y="1626552"/>
            <a:ext cx="6330316" cy="35144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边界值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的选取有两种方式：</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选取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最小值</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、略大于最小值、正常值、略小于最大值、最大</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选取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7</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个值：</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略小于最小值、最小值、略大于最小值、正常值、略小于最大值、最大值、略大于最大</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9158"/>
                                        </p:tgtEl>
                                        <p:attrNameLst>
                                          <p:attrName>style.visibility</p:attrName>
                                        </p:attrNameLst>
                                      </p:cBhvr>
                                      <p:to>
                                        <p:strVal val="visible"/>
                                      </p:to>
                                    </p:set>
                                    <p:animEffect transition="in" filter="randombar(horizontal)">
                                      <p:cBhvr>
                                        <p:cTn id="7" dur="500"/>
                                        <p:tgtEl>
                                          <p:spTgt spid="4915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2.2.1 </a:t>
            </a:r>
            <a:r>
              <a:rPr lang="zh-CN" altLang="en-US" sz="3200" b="1" dirty="0" smtClean="0">
                <a:solidFill>
                  <a:srgbClr val="1353A2"/>
                </a:solidFill>
                <a:latin typeface="微软雅黑" panose="020B0503020204020204" pitchFamily="34" charset="-122"/>
                <a:ea typeface="微软雅黑" panose="020B0503020204020204" pitchFamily="34" charset="-122"/>
              </a:rPr>
              <a:t>边界值分析法概述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1635124" y="1505109"/>
            <a:ext cx="9591675" cy="8123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输入</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条件规定取值范围为</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1~100</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，选取</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5</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个值和</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7</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个值的情况如下表：</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表格 7"/>
          <p:cNvGraphicFramePr>
            <a:graphicFrameLocks noGrp="1"/>
          </p:cNvGraphicFramePr>
          <p:nvPr/>
        </p:nvGraphicFramePr>
        <p:xfrm>
          <a:off x="2546350" y="2459673"/>
          <a:ext cx="8030210" cy="2894647"/>
        </p:xfrm>
        <a:graphic>
          <a:graphicData uri="http://schemas.openxmlformats.org/drawingml/2006/table">
            <a:tbl>
              <a:tblPr firstRow="1" firstCol="1" bandRow="1">
                <a:tableStyleId>{5C22544A-7EE6-4342-B048-85BDC9FD1C3A}</a:tableStyleId>
              </a:tblPr>
              <a:tblGrid>
                <a:gridCol w="1790145"/>
                <a:gridCol w="891438"/>
                <a:gridCol w="356575"/>
                <a:gridCol w="534863"/>
                <a:gridCol w="713150"/>
                <a:gridCol w="178288"/>
                <a:gridCol w="891437"/>
                <a:gridCol w="178288"/>
                <a:gridCol w="713150"/>
                <a:gridCol w="534863"/>
                <a:gridCol w="221853"/>
                <a:gridCol w="1026160"/>
              </a:tblGrid>
              <a:tr h="950965">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选取方案</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gridSpan="11">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选取数据</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hMerge="1">
                  <a:tcPr/>
                </a:tc>
                <a:tc hMerge="1">
                  <a:tcPr/>
                </a:tc>
                <a:tc hMerge="1">
                  <a:tcPr/>
                </a:tc>
                <a:tc hMerge="1">
                  <a:tcPr/>
                </a:tc>
                <a:tc hMerge="1">
                  <a:tcPr/>
                </a:tc>
                <a:tc hMerge="1">
                  <a:tcPr/>
                </a:tc>
                <a:tc hMerge="1">
                  <a:tcPr/>
                </a:tc>
                <a:tc hMerge="1">
                  <a:tcPr/>
                </a:tc>
                <a:tc hMerge="1">
                  <a:tcPr/>
                </a:tc>
              </a:tr>
              <a:tr h="950965">
                <a:tc>
                  <a:txBody>
                    <a:bodyPr/>
                    <a:lstStyle/>
                    <a:p>
                      <a:pPr algn="ctr">
                        <a:spcAft>
                          <a:spcPts val="0"/>
                        </a:spcAft>
                      </a:pPr>
                      <a:r>
                        <a:rPr lang="zh-CN" sz="2400" kern="100">
                          <a:effectLst/>
                          <a:latin typeface="幼圆" panose="02010509060101010101" pitchFamily="49" charset="-122"/>
                          <a:ea typeface="幼圆" panose="02010509060101010101" pitchFamily="49" charset="-122"/>
                        </a:rPr>
                        <a:t>选取</a:t>
                      </a:r>
                      <a:r>
                        <a:rPr lang="en-US" sz="2400" kern="100">
                          <a:effectLst/>
                          <a:latin typeface="幼圆" panose="02010509060101010101" pitchFamily="49" charset="-122"/>
                          <a:ea typeface="幼圆" panose="02010509060101010101" pitchFamily="49" charset="-122"/>
                        </a:rPr>
                        <a:t>5</a:t>
                      </a:r>
                      <a:r>
                        <a:rPr lang="zh-CN" sz="2400" kern="100">
                          <a:effectLst/>
                          <a:latin typeface="幼圆" panose="02010509060101010101" pitchFamily="49" charset="-122"/>
                          <a:ea typeface="幼圆" panose="02010509060101010101" pitchFamily="49" charset="-122"/>
                        </a:rPr>
                        <a:t>个值</a:t>
                      </a:r>
                      <a:endParaRPr lang="zh-CN" sz="2400" kern="100">
                        <a:effectLst/>
                        <a:latin typeface="幼圆" panose="02010509060101010101" pitchFamily="49" charset="-122"/>
                        <a:ea typeface="幼圆" panose="02010509060101010101" pitchFamily="49" charset="-122"/>
                      </a:endParaRPr>
                    </a:p>
                  </a:txBody>
                  <a:tcPr marL="68580" marR="68580" marT="0" marB="0" anchor="ctr"/>
                </a:tc>
                <a:tc gridSpan="2">
                  <a:txBody>
                    <a:bodyPr/>
                    <a:lstStyle/>
                    <a:p>
                      <a:pPr algn="ctr">
                        <a:spcAft>
                          <a:spcPts val="0"/>
                        </a:spcAft>
                      </a:pPr>
                      <a:r>
                        <a:rPr lang="en-US" sz="2400" kern="100" smtClean="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3">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50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hMerge="1">
                  <a:tcPr/>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99.9</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100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r>
              <a:tr h="992717">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选取</a:t>
                      </a:r>
                      <a:r>
                        <a:rPr lang="en-US" sz="2400" kern="100" dirty="0">
                          <a:effectLst/>
                          <a:latin typeface="幼圆" panose="02010509060101010101" pitchFamily="49" charset="-122"/>
                          <a:ea typeface="幼圆" panose="02010509060101010101" pitchFamily="49" charset="-122"/>
                        </a:rPr>
                        <a:t>7</a:t>
                      </a:r>
                      <a:r>
                        <a:rPr lang="zh-CN" sz="2400" kern="100" dirty="0">
                          <a:effectLst/>
                          <a:latin typeface="幼圆" panose="02010509060101010101" pitchFamily="49" charset="-122"/>
                          <a:ea typeface="幼圆" panose="02010509060101010101" pitchFamily="49" charset="-122"/>
                        </a:rPr>
                        <a:t>个值</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smtClean="0">
                          <a:effectLst/>
                          <a:latin typeface="幼圆" panose="02010509060101010101" pitchFamily="49" charset="-122"/>
                          <a:ea typeface="幼圆" panose="02010509060101010101" pitchFamily="49" charset="-122"/>
                        </a:rPr>
                        <a:t>0.9</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50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99.9</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2">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100</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a:txBody>
                    <a:bodyPr/>
                    <a:lstStyle/>
                    <a:p>
                      <a:pPr algn="ctr">
                        <a:spcAft>
                          <a:spcPts val="0"/>
                        </a:spcAft>
                      </a:pPr>
                      <a:r>
                        <a:rPr lang="en-US" altLang="zh-CN" sz="2400" kern="100" dirty="0" smtClean="0">
                          <a:effectLst/>
                          <a:latin typeface="幼圆" panose="02010509060101010101" pitchFamily="49" charset="-122"/>
                          <a:ea typeface="幼圆" panose="02010509060101010101" pitchFamily="49" charset="-122"/>
                        </a:rPr>
                        <a:t>100.1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bl>
          </a:graphicData>
        </a:graphic>
      </p:graphicFrame>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2.2.2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三角形问题的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9" name="组合 8"/>
          <p:cNvGrpSpPr/>
          <p:nvPr/>
        </p:nvGrpSpPr>
        <p:grpSpPr>
          <a:xfrm>
            <a:off x="1500187" y="1440815"/>
            <a:ext cx="9360851" cy="4202117"/>
            <a:chOff x="1500187" y="1440815"/>
            <a:chExt cx="9360851" cy="4202117"/>
          </a:xfrm>
        </p:grpSpPr>
        <p:sp>
          <p:nvSpPr>
            <p:cNvPr id="11" name="内容占位符 2"/>
            <p:cNvSpPr txBox="1"/>
            <p:nvPr/>
          </p:nvSpPr>
          <p:spPr>
            <a:xfrm>
              <a:off x="5527039" y="1845867"/>
              <a:ext cx="5333999" cy="33920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要求三角形的边长取值范围为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1~100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，则可以使用边界值分析法对三角形边界边长进行测试，在设计测试用例时，分别选取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99</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五个值作为</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测试数据</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522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187" y="1440815"/>
              <a:ext cx="3815715" cy="420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图片 7"/>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2.2.2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三角形问题的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表格 7"/>
          <p:cNvGraphicFramePr>
            <a:graphicFrameLocks noGrp="1"/>
          </p:cNvGraphicFramePr>
          <p:nvPr/>
        </p:nvGraphicFramePr>
        <p:xfrm>
          <a:off x="1662747" y="2144713"/>
          <a:ext cx="9330373" cy="3168972"/>
        </p:xfrm>
        <a:graphic>
          <a:graphicData uri="http://schemas.openxmlformats.org/drawingml/2006/table">
            <a:tbl>
              <a:tblPr firstRow="1" firstCol="1" bandRow="1">
                <a:tableStyleId>{5C22544A-7EE6-4342-B048-85BDC9FD1C3A}</a:tableStyleId>
              </a:tblPr>
              <a:tblGrid>
                <a:gridCol w="2028770"/>
                <a:gridCol w="2716341"/>
                <a:gridCol w="2259785"/>
                <a:gridCol w="2325477"/>
              </a:tblGrid>
              <a:tr h="528162">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输入</a:t>
                      </a:r>
                      <a:r>
                        <a:rPr lang="en-US" sz="2400" kern="100">
                          <a:effectLst/>
                          <a:latin typeface="幼圆" panose="02010509060101010101" pitchFamily="49" charset="-122"/>
                          <a:ea typeface="幼圆" panose="02010509060101010101" pitchFamily="49" charset="-122"/>
                        </a:rPr>
                        <a:t>3</a:t>
                      </a:r>
                      <a:r>
                        <a:rPr lang="zh-CN" sz="2400" kern="100">
                          <a:effectLst/>
                          <a:latin typeface="幼圆" panose="02010509060101010101" pitchFamily="49" charset="-122"/>
                          <a:ea typeface="幼圆" panose="02010509060101010101" pitchFamily="49" charset="-122"/>
                        </a:rPr>
                        <a:t>个数</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被测边界</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预期输出</a:t>
                      </a:r>
                      <a:endParaRPr lang="zh-CN" sz="2400" kern="100">
                        <a:effectLst/>
                        <a:latin typeface="幼圆" panose="02010509060101010101" pitchFamily="49" charset="-122"/>
                        <a:ea typeface="幼圆" panose="02010509060101010101" pitchFamily="49" charset="-122"/>
                      </a:endParaRPr>
                    </a:p>
                  </a:txBody>
                  <a:tcPr marL="68580" marR="68580" marT="0" marB="0"/>
                </a:tc>
              </a:tr>
              <a:tr h="52816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50   50   1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2816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50   50   2</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2816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50   50   50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等边三角形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2816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50   50   99</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100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28162">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50   50   100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不构成三角形</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14" name="内容占位符 2"/>
          <p:cNvSpPr txBox="1"/>
          <p:nvPr/>
        </p:nvSpPr>
        <p:spPr>
          <a:xfrm>
            <a:off x="4459605" y="1271429"/>
            <a:ext cx="4186556" cy="8123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三角形边界值分析测试用例</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2.2.3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余额宝提现的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内容占位符 2"/>
          <p:cNvSpPr txBox="1"/>
          <p:nvPr/>
        </p:nvSpPr>
        <p:spPr>
          <a:xfrm>
            <a:off x="1910080" y="1789588"/>
            <a:ext cx="5384800" cy="3574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假设</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余额宝中余额为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50000</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边界值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进行</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分析</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是第一次快速到账提现，则分别对</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两个边界值进行测试，分别取值</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9999</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10001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七个值作为</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测试数据</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54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8638" y="2500313"/>
            <a:ext cx="4256642" cy="230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54274"/>
                                        </p:tgtEl>
                                        <p:attrNameLst>
                                          <p:attrName>style.visibility</p:attrName>
                                        </p:attrNameLst>
                                      </p:cBhvr>
                                      <p:to>
                                        <p:strVal val="visible"/>
                                      </p:to>
                                    </p:set>
                                    <p:animEffect transition="in" filter="wheel(1)">
                                      <p:cBhvr>
                                        <p:cTn id="10" dur="20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2.2.3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余额宝提现的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内容占位符 2"/>
          <p:cNvSpPr txBox="1"/>
          <p:nvPr/>
        </p:nvSpPr>
        <p:spPr>
          <a:xfrm>
            <a:off x="2089150" y="1759108"/>
            <a:ext cx="8863330" cy="34936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是第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次提现（假设已提现</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），则分别对</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两个边界值进行测试，分别取值</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7999</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8001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七个值作为</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测试数据</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对于</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普通到账提现，则对</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两个边界值进行测试，分别取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49999</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50001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七个值作为测试数据。</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8" name="图片 7"/>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2.2.3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余额宝提现的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表格 7"/>
          <p:cNvGraphicFramePr>
            <a:graphicFrameLocks noGrp="1"/>
          </p:cNvGraphicFramePr>
          <p:nvPr/>
        </p:nvGraphicFramePr>
        <p:xfrm>
          <a:off x="1967229" y="2012640"/>
          <a:ext cx="8987156" cy="3656639"/>
        </p:xfrm>
        <a:graphic>
          <a:graphicData uri="http://schemas.openxmlformats.org/drawingml/2006/table">
            <a:tbl>
              <a:tblPr firstRow="1" firstCol="1" bandRow="1">
                <a:tableStyleId>{5C22544A-7EE6-4342-B048-85BDC9FD1C3A}</a:tableStyleId>
              </a:tblPr>
              <a:tblGrid>
                <a:gridCol w="1609294"/>
                <a:gridCol w="2242043"/>
                <a:gridCol w="1539691"/>
                <a:gridCol w="1798064"/>
                <a:gridCol w="1798064"/>
              </a:tblGrid>
              <a:tr h="594307">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功能</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金额</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被测边界</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预期输出</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7">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快速到</a:t>
                      </a:r>
                      <a:r>
                        <a:rPr lang="zh-CN" sz="2400" kern="100" dirty="0" smtClean="0">
                          <a:effectLst/>
                          <a:latin typeface="幼圆" panose="02010509060101010101" pitchFamily="49" charset="-122"/>
                          <a:ea typeface="幼圆" panose="02010509060101010101" pitchFamily="49" charset="-122"/>
                        </a:rPr>
                        <a:t>账</a:t>
                      </a:r>
                      <a:endParaRPr lang="en-US" altLang="zh-CN" sz="2400" kern="100" dirty="0" smtClean="0">
                        <a:effectLst/>
                        <a:latin typeface="幼圆" panose="02010509060101010101" pitchFamily="49" charset="-122"/>
                        <a:ea typeface="幼圆" panose="02010509060101010101" pitchFamily="49" charset="-122"/>
                      </a:endParaRPr>
                    </a:p>
                    <a:p>
                      <a:pPr algn="ctr">
                        <a:spcAft>
                          <a:spcPts val="0"/>
                        </a:spcAft>
                      </a:pPr>
                      <a:r>
                        <a:rPr lang="zh-CN" sz="2400" kern="100" dirty="0" smtClean="0">
                          <a:effectLst/>
                          <a:latin typeface="幼圆" panose="02010509060101010101" pitchFamily="49" charset="-122"/>
                          <a:ea typeface="幼圆" panose="02010509060101010101" pitchFamily="49" charset="-122"/>
                        </a:rPr>
                        <a:t>（</a:t>
                      </a:r>
                      <a:r>
                        <a:rPr lang="zh-CN" sz="2400" kern="100" dirty="0">
                          <a:effectLst/>
                          <a:latin typeface="幼圆" panose="02010509060101010101" pitchFamily="49" charset="-122"/>
                          <a:ea typeface="幼圆" panose="02010509060101010101" pitchFamily="49" charset="-122"/>
                        </a:rPr>
                        <a:t>第</a:t>
                      </a:r>
                      <a:r>
                        <a:rPr lang="en-US" sz="2400" kern="100" dirty="0">
                          <a:effectLst/>
                          <a:latin typeface="幼圆" panose="02010509060101010101" pitchFamily="49" charset="-122"/>
                          <a:ea typeface="幼圆" panose="02010509060101010101" pitchFamily="49" charset="-122"/>
                        </a:rPr>
                        <a:t>1</a:t>
                      </a:r>
                      <a:r>
                        <a:rPr lang="zh-CN" sz="2400" kern="100" dirty="0">
                          <a:effectLst/>
                          <a:latin typeface="幼圆" panose="02010509060101010101" pitchFamily="49" charset="-122"/>
                          <a:ea typeface="幼圆" panose="02010509060101010101" pitchFamily="49" charset="-122"/>
                        </a:rPr>
                        <a:t>次）</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test2</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test3</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test5</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9999</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9999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test6</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7476">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test7</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无法提现</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12" name="内容占位符 2"/>
          <p:cNvSpPr txBox="1"/>
          <p:nvPr/>
        </p:nvSpPr>
        <p:spPr>
          <a:xfrm>
            <a:off x="4408804" y="1271429"/>
            <a:ext cx="4511675" cy="7716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余额宝提现边界值分析测试用例</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2.2.3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余额宝提现的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表格 7"/>
          <p:cNvGraphicFramePr>
            <a:graphicFrameLocks noGrp="1"/>
          </p:cNvGraphicFramePr>
          <p:nvPr/>
        </p:nvGraphicFramePr>
        <p:xfrm>
          <a:off x="2566669" y="1798320"/>
          <a:ext cx="8032117" cy="3718560"/>
        </p:xfrm>
        <a:graphic>
          <a:graphicData uri="http://schemas.openxmlformats.org/drawingml/2006/table">
            <a:tbl>
              <a:tblPr firstRow="1" firstCol="1" bandRow="1">
                <a:tableStyleId>{5C22544A-7EE6-4342-B048-85BDC9FD1C3A}</a:tableStyleId>
              </a:tblPr>
              <a:tblGrid>
                <a:gridCol w="1438278"/>
                <a:gridCol w="2003788"/>
                <a:gridCol w="1376073"/>
                <a:gridCol w="1606989"/>
                <a:gridCol w="1606989"/>
              </a:tblGrid>
              <a:tr h="464820">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功能</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金额</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被测边界</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预期输出</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test8</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7">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快速到账（第</a:t>
                      </a:r>
                      <a:r>
                        <a:rPr lang="en-US" sz="2400" kern="100" dirty="0">
                          <a:effectLst/>
                          <a:latin typeface="幼圆" panose="02010509060101010101" pitchFamily="49" charset="-122"/>
                          <a:ea typeface="幼圆" panose="02010509060101010101" pitchFamily="49" charset="-122"/>
                        </a:rPr>
                        <a:t>n</a:t>
                      </a:r>
                      <a:r>
                        <a:rPr lang="zh-CN" sz="2400" kern="100" dirty="0">
                          <a:effectLst/>
                          <a:latin typeface="幼圆" panose="02010509060101010101" pitchFamily="49" charset="-122"/>
                          <a:ea typeface="幼圆" panose="02010509060101010101" pitchFamily="49" charset="-122"/>
                        </a:rPr>
                        <a:t>次）</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test9</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test10</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test11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test12</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7999</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8000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7999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test13</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482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test14</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8001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无法提现</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3304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2.2.3 </a:t>
            </a:r>
            <a:r>
              <a:rPr lang="zh-CN" altLang="en-US" sz="3200" b="1" dirty="0" smtClean="0">
                <a:solidFill>
                  <a:srgbClr val="1353A2"/>
                </a:solidFill>
                <a:latin typeface="微软雅黑" panose="020B0503020204020204" pitchFamily="34" charset="-122"/>
                <a:ea typeface="微软雅黑" panose="020B0503020204020204" pitchFamily="34" charset="-122"/>
              </a:rPr>
              <a:t>实例：</a:t>
            </a:r>
            <a:r>
              <a:rPr lang="en-US" altLang="zh-CN" sz="3200" b="1" dirty="0" smtClean="0">
                <a:solidFill>
                  <a:srgbClr val="1353A2"/>
                </a:solidFill>
                <a:latin typeface="微软雅黑" panose="020B0503020204020204" pitchFamily="34" charset="-122"/>
                <a:ea typeface="微软雅黑" panose="020B0503020204020204" pitchFamily="34" charset="-122"/>
              </a:rPr>
              <a:t> </a:t>
            </a:r>
            <a:r>
              <a:rPr lang="zh-CN" altLang="en-US" sz="3200" b="1" dirty="0" smtClean="0">
                <a:solidFill>
                  <a:srgbClr val="1353A2"/>
                </a:solidFill>
                <a:latin typeface="微软雅黑" panose="020B0503020204020204" pitchFamily="34" charset="-122"/>
                <a:ea typeface="微软雅黑" panose="020B0503020204020204" pitchFamily="34" charset="-122"/>
              </a:rPr>
              <a:t>余额宝提现的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边界值分析</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表格 7"/>
          <p:cNvGraphicFramePr>
            <a:graphicFrameLocks noGrp="1"/>
          </p:cNvGraphicFramePr>
          <p:nvPr/>
        </p:nvGraphicFramePr>
        <p:xfrm>
          <a:off x="2566670" y="1788160"/>
          <a:ext cx="7995286" cy="3728720"/>
        </p:xfrm>
        <a:graphic>
          <a:graphicData uri="http://schemas.openxmlformats.org/drawingml/2006/table">
            <a:tbl>
              <a:tblPr firstRow="1" firstCol="1" bandRow="1">
                <a:tableStyleId>{5C22544A-7EE6-4342-B048-85BDC9FD1C3A}</a:tableStyleId>
              </a:tblPr>
              <a:tblGrid>
                <a:gridCol w="1431683"/>
                <a:gridCol w="1994600"/>
                <a:gridCol w="1369763"/>
                <a:gridCol w="1599620"/>
                <a:gridCol w="1599620"/>
              </a:tblGrid>
              <a:tr h="466090">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功能</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金额</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被测边界</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预期输出</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test15</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rowSpan="7">
                  <a:txBody>
                    <a:bodyPr/>
                    <a:lstStyle/>
                    <a:p>
                      <a:pPr algn="ctr">
                        <a:spcAft>
                          <a:spcPts val="0"/>
                        </a:spcAft>
                      </a:pPr>
                      <a:r>
                        <a:rPr lang="zh-CN" sz="2400" kern="100">
                          <a:effectLst/>
                          <a:latin typeface="幼圆" panose="02010509060101010101" pitchFamily="49" charset="-122"/>
                          <a:ea typeface="幼圆" panose="02010509060101010101" pitchFamily="49" charset="-122"/>
                        </a:rPr>
                        <a:t>普通到账</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test16</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无法提现</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test17</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test18</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20000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test19</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49999</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3">
                  <a:txBody>
                    <a:bodyPr/>
                    <a:lstStyle/>
                    <a:p>
                      <a:pPr algn="ctr">
                        <a:spcAft>
                          <a:spcPts val="0"/>
                        </a:spcAft>
                      </a:pPr>
                      <a:r>
                        <a:rPr lang="en-US" sz="2400" kern="100">
                          <a:effectLst/>
                          <a:latin typeface="幼圆" panose="02010509060101010101" pitchFamily="49" charset="-122"/>
                          <a:ea typeface="幼圆" panose="02010509060101010101" pitchFamily="49" charset="-122"/>
                        </a:rPr>
                        <a:t>50000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49999</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test20</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66090">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test21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50001</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无法提现</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2" name="组合 21"/>
          <p:cNvGrpSpPr/>
          <p:nvPr/>
        </p:nvGrpSpPr>
        <p:grpSpPr>
          <a:xfrm>
            <a:off x="2519045" y="1693936"/>
            <a:ext cx="3627755" cy="3969409"/>
            <a:chOff x="1703539" y="1591600"/>
            <a:chExt cx="3946993" cy="3969956"/>
          </a:xfrm>
        </p:grpSpPr>
        <p:grpSp>
          <p:nvGrpSpPr>
            <p:cNvPr id="23" name="组合 22"/>
            <p:cNvGrpSpPr/>
            <p:nvPr/>
          </p:nvGrpSpPr>
          <p:grpSpPr>
            <a:xfrm>
              <a:off x="1703539" y="1591600"/>
              <a:ext cx="3946993" cy="3969956"/>
              <a:chOff x="2473608" y="1827213"/>
              <a:chExt cx="1595437" cy="3336925"/>
            </a:xfrm>
          </p:grpSpPr>
          <p:sp>
            <p:nvSpPr>
              <p:cNvPr id="25" name="TextBox 24"/>
              <p:cNvSpPr txBox="1">
                <a:spLocks noChangeArrowheads="1"/>
              </p:cNvSpPr>
              <p:nvPr/>
            </p:nvSpPr>
            <p:spPr bwMode="auto">
              <a:xfrm>
                <a:off x="2473608" y="1827213"/>
                <a:ext cx="1595437" cy="439850"/>
              </a:xfrm>
              <a:prstGeom prst="rect">
                <a:avLst/>
              </a:prstGeom>
              <a:gradFill rotWithShape="0">
                <a:gsLst>
                  <a:gs pos="0">
                    <a:srgbClr val="00B0F0"/>
                  </a:gs>
                  <a:gs pos="50000">
                    <a:srgbClr val="00B0F0"/>
                  </a:gs>
                  <a:gs pos="100000">
                    <a:srgbClr val="9FD8FF"/>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chemeClr val="bg1"/>
                    </a:solidFill>
                    <a:latin typeface="幼圆" panose="02010509060101010101" pitchFamily="49" charset="-122"/>
                    <a:ea typeface="幼圆" panose="02010509060101010101" pitchFamily="49" charset="-122"/>
                  </a:rPr>
                  <a:t>有效等价类</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26" name="折角形 25"/>
              <p:cNvSpPr/>
              <p:nvPr/>
            </p:nvSpPr>
            <p:spPr>
              <a:xfrm>
                <a:off x="2484720" y="2284413"/>
                <a:ext cx="1584325" cy="2879725"/>
              </a:xfrm>
              <a:prstGeom prst="foldedCorner">
                <a:avLst/>
              </a:prstGeom>
              <a:solidFill>
                <a:srgbClr val="C5E8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a:lnSpc>
                    <a:spcPct val="150000"/>
                  </a:lnSpc>
                  <a:defRPr/>
                </a:pPr>
                <a:endParaRPr lang="zh-CN" altLang="en-US" sz="1400" dirty="0">
                  <a:solidFill>
                    <a:schemeClr val="tx1"/>
                  </a:solidFill>
                  <a:latin typeface="幼圆" panose="02010509060101010101" pitchFamily="49" charset="-122"/>
                  <a:ea typeface="幼圆" panose="02010509060101010101" pitchFamily="49" charset="-122"/>
                  <a:cs typeface="Times New Roman" panose="02020603050405020304" pitchFamily="18" charset="0"/>
                </a:endParaRPr>
              </a:p>
            </p:txBody>
          </p:sp>
        </p:grpSp>
        <p:sp>
          <p:nvSpPr>
            <p:cNvPr id="24" name="内容占位符 2"/>
            <p:cNvSpPr txBox="1"/>
            <p:nvPr/>
          </p:nvSpPr>
          <p:spPr>
            <a:xfrm>
              <a:off x="2000125" y="2272715"/>
              <a:ext cx="3353819" cy="30373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rPr>
                <a:t>有效</a:t>
              </a:r>
              <a:r>
                <a:rPr lang="zh-CN"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rPr>
                <a:t>等价类就是有效值的集合，它们是符合程序要求、合理且有意义的输入数据</a:t>
              </a:r>
              <a:r>
                <a:rPr lang="zh-CN" altLang="zh-CN" sz="2400" dirty="0" smtClean="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rPr>
                <a:t>。</a:t>
              </a:r>
              <a:endParaRPr lang="zh-CN"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endParaRPr>
            </a:p>
          </p:txBody>
        </p:sp>
      </p:grpSp>
      <p:grpSp>
        <p:nvGrpSpPr>
          <p:cNvPr id="27" name="组合 26"/>
          <p:cNvGrpSpPr/>
          <p:nvPr/>
        </p:nvGrpSpPr>
        <p:grpSpPr>
          <a:xfrm>
            <a:off x="6962307" y="1669391"/>
            <a:ext cx="3441533" cy="3969409"/>
            <a:chOff x="1703539" y="1591600"/>
            <a:chExt cx="3946993" cy="3969956"/>
          </a:xfrm>
        </p:grpSpPr>
        <p:grpSp>
          <p:nvGrpSpPr>
            <p:cNvPr id="28" name="组合 27"/>
            <p:cNvGrpSpPr/>
            <p:nvPr/>
          </p:nvGrpSpPr>
          <p:grpSpPr>
            <a:xfrm>
              <a:off x="1703539" y="1591600"/>
              <a:ext cx="3946993" cy="3969956"/>
              <a:chOff x="2473608" y="1827213"/>
              <a:chExt cx="1595437" cy="3336925"/>
            </a:xfrm>
          </p:grpSpPr>
          <p:sp>
            <p:nvSpPr>
              <p:cNvPr id="31" name="TextBox 30"/>
              <p:cNvSpPr txBox="1">
                <a:spLocks noChangeArrowheads="1"/>
              </p:cNvSpPr>
              <p:nvPr/>
            </p:nvSpPr>
            <p:spPr bwMode="auto">
              <a:xfrm>
                <a:off x="2473608" y="1827213"/>
                <a:ext cx="1595437" cy="439850"/>
              </a:xfrm>
              <a:prstGeom prst="rect">
                <a:avLst/>
              </a:prstGeom>
              <a:gradFill rotWithShape="0">
                <a:gsLst>
                  <a:gs pos="0">
                    <a:srgbClr val="00B0F0"/>
                  </a:gs>
                  <a:gs pos="50000">
                    <a:srgbClr val="00B0F0"/>
                  </a:gs>
                  <a:gs pos="100000">
                    <a:srgbClr val="9FD8FF"/>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chemeClr val="bg1"/>
                    </a:solidFill>
                    <a:latin typeface="幼圆" panose="02010509060101010101" pitchFamily="49" charset="-122"/>
                    <a:ea typeface="幼圆" panose="02010509060101010101" pitchFamily="49" charset="-122"/>
                  </a:rPr>
                  <a:t>无效等价类</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32" name="折角形 31"/>
              <p:cNvSpPr/>
              <p:nvPr/>
            </p:nvSpPr>
            <p:spPr>
              <a:xfrm>
                <a:off x="2484720" y="2284413"/>
                <a:ext cx="1584325" cy="2879725"/>
              </a:xfrm>
              <a:prstGeom prst="foldedCorner">
                <a:avLst/>
              </a:prstGeom>
              <a:solidFill>
                <a:srgbClr val="C5E8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a:lnSpc>
                    <a:spcPct val="150000"/>
                  </a:lnSpc>
                  <a:defRPr/>
                </a:pPr>
                <a:endParaRPr lang="zh-CN" altLang="en-US" sz="1400" dirty="0">
                  <a:solidFill>
                    <a:schemeClr val="tx1"/>
                  </a:solidFill>
                  <a:latin typeface="幼圆" panose="02010509060101010101" pitchFamily="49" charset="-122"/>
                  <a:ea typeface="幼圆" panose="02010509060101010101" pitchFamily="49" charset="-122"/>
                  <a:cs typeface="Times New Roman" panose="02020603050405020304" pitchFamily="18" charset="0"/>
                </a:endParaRPr>
              </a:p>
            </p:txBody>
          </p:sp>
        </p:grpSp>
        <p:sp>
          <p:nvSpPr>
            <p:cNvPr id="30" name="内容占位符 2"/>
            <p:cNvSpPr txBox="1"/>
            <p:nvPr/>
          </p:nvSpPr>
          <p:spPr>
            <a:xfrm>
              <a:off x="2000125" y="2294319"/>
              <a:ext cx="3353819" cy="28201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rPr>
                <a:t>无效</a:t>
              </a:r>
              <a:r>
                <a:rPr lang="zh-CN"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rPr>
                <a:t>等价类就是无效值的集合，它们是不符合程序要求、不合理或无意义的输入数据。</a:t>
              </a:r>
              <a:endParaRPr lang="en-US"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endParaRPr>
            </a:p>
            <a:p>
              <a:pPr marL="0" indent="0">
                <a:buNone/>
              </a:pPr>
              <a:endParaRPr lang="zh-CN"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endParaRPr>
            </a:p>
          </p:txBody>
        </p:sp>
      </p:gr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1981200" y="1931828"/>
            <a:ext cx="4693920" cy="32599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因果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图需要处理输入之间的作用关系，还要考虑输出情况，因此它包含了复杂的逻辑关系，这些复杂的逻辑关系通常用图示来展现，这些图示就是因果图。</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0239" y="1772521"/>
            <a:ext cx="4420167" cy="309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7346"/>
                                        </p:tgtEl>
                                        <p:attrNameLst>
                                          <p:attrName>style.visibility</p:attrName>
                                        </p:attrNameLst>
                                      </p:cBhvr>
                                      <p:to>
                                        <p:strVal val="visible"/>
                                      </p:to>
                                    </p:set>
                                    <p:animEffect transition="in" filter="wipe(up)">
                                      <p:cBhvr>
                                        <p:cTn id="10"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5726430" y="1881027"/>
            <a:ext cx="5063490" cy="34732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因果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图使用一些简单的逻辑符号和直线将程序的因（输入）与果（输出）连接起来，一般原因用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表示，结果用</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ei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ei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可以取值“</a:t>
            </a:r>
            <a:r>
              <a:rPr lang="en-US" altLang="zh-CN" sz="2400" dirty="0">
                <a:solidFill>
                  <a:srgbClr val="FF0000"/>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”或“</a:t>
            </a:r>
            <a:r>
              <a:rPr lang="en-US" altLang="zh-CN" sz="2400" dirty="0">
                <a:solidFill>
                  <a:srgbClr val="FF0000"/>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”，其中“</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”表示状态不出现，“</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”表示状态出现。</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5837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7072" y="1648468"/>
            <a:ext cx="3174048" cy="3938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fade">
                                      <p:cBhvr>
                                        <p:cTn id="7" dur="1000"/>
                                        <p:tgtEl>
                                          <p:spTgt spid="58373"/>
                                        </p:tgtEl>
                                      </p:cBhvr>
                                    </p:animEffect>
                                    <p:anim calcmode="lin" valueType="num">
                                      <p:cBhvr>
                                        <p:cTn id="8" dur="1000" fill="hold"/>
                                        <p:tgtEl>
                                          <p:spTgt spid="58373"/>
                                        </p:tgtEl>
                                        <p:attrNameLst>
                                          <p:attrName>ppt_x</p:attrName>
                                        </p:attrNameLst>
                                      </p:cBhvr>
                                      <p:tavLst>
                                        <p:tav tm="0">
                                          <p:val>
                                            <p:strVal val="#ppt_x"/>
                                          </p:val>
                                        </p:tav>
                                        <p:tav tm="100000">
                                          <p:val>
                                            <p:strVal val="#ppt_x"/>
                                          </p:val>
                                        </p:tav>
                                      </p:tavLst>
                                    </p:anim>
                                    <p:anim calcmode="lin" valueType="num">
                                      <p:cBhvr>
                                        <p:cTn id="9" dur="1000" fill="hold"/>
                                        <p:tgtEl>
                                          <p:spTgt spid="583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2251710" y="1353420"/>
            <a:ext cx="8395970" cy="7709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ci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ei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之间有恒等、非（</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关系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4049945" y="2144713"/>
          <a:ext cx="4819819" cy="3900487"/>
        </p:xfrm>
        <a:graphic>
          <a:graphicData uri="http://schemas.openxmlformats.org/presentationml/2006/ole">
            <mc:AlternateContent xmlns:mc="http://schemas.openxmlformats.org/markup-compatibility/2006">
              <mc:Choice xmlns:v="urn:schemas-microsoft-com:vml" Requires="v">
                <p:oleObj spid="_x0000_s61477" name="Visio" r:id="rId1" imgW="4216400" imgH="3416300" progId="Visio.Drawing.11">
                  <p:embed/>
                </p:oleObj>
              </mc:Choice>
              <mc:Fallback>
                <p:oleObj name="Visio" r:id="rId1" imgW="4216400" imgH="34163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945" y="2144713"/>
                        <a:ext cx="4819819" cy="3900487"/>
                      </a:xfrm>
                      <a:prstGeom prst="rect">
                        <a:avLst/>
                      </a:prstGeom>
                      <a:noFill/>
                    </p:spPr>
                  </p:pic>
                </p:oleObj>
              </mc:Fallback>
            </mc:AlternateContent>
          </a:graphicData>
        </a:graphic>
      </p:graphicFrame>
      <p:pic>
        <p:nvPicPr>
          <p:cNvPr id="12" name="图片 11"/>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5201920" y="1984376"/>
            <a:ext cx="5791200" cy="29341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因果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图的</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种关系，每种关系的具体</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含义</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恒等</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：在恒等关系中，要求程序有一个输入和一个输出，输出与输入保持一致。若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24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9150" y="2268856"/>
            <a:ext cx="267652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randombar(horizontal)">
                                      <p:cBhvr>
                                        <p:cTn id="7" dur="500"/>
                                        <p:tgtEl>
                                          <p:spTgt spid="6246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2139950" y="1505820"/>
            <a:ext cx="8761730" cy="41939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非</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：非使用符号“</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”表示，在这种关系中，要求程序有一个输入和一个输出，输出是输入的取反。若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或</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：或使用符号“</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”表示，或关系可以有任意个输入，只要这些输入中有一个为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，则输出为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，否则输出为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与</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：与使用符号“</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”表示，与关系也可以有任意个输入，但只有这些输入全部为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，输出才能为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，否则输出为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txBox="1"/>
          <p:nvPr/>
        </p:nvSpPr>
        <p:spPr>
          <a:xfrm>
            <a:off x="1113790" y="1790300"/>
            <a:ext cx="4734560" cy="356402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在软件测试中，如果程序有多个输入，那么除了输入与输出之间的作用关系之外，这些输入之间往往也会存在某些依赖关系，某些输入条件本身不能同时出现，某一种输入可能会影响其他</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输入</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内容占位符 2"/>
          <p:cNvSpPr txBox="1"/>
          <p:nvPr/>
        </p:nvSpPr>
        <p:spPr>
          <a:xfrm>
            <a:off x="7081520" y="1790300"/>
            <a:ext cx="4399280" cy="344210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例如</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，某一软件用于统计体检信息，在输入个人信息时，性别只能输入男或女，这两种输入不能同时存在，而且如果输入性别为女，那么体检项就会受到限制。</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6" name="任意多边形 15"/>
          <p:cNvSpPr/>
          <p:nvPr/>
        </p:nvSpPr>
        <p:spPr>
          <a:xfrm>
            <a:off x="6091978" y="335118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内容占位符 2"/>
          <p:cNvSpPr txBox="1"/>
          <p:nvPr/>
        </p:nvSpPr>
        <p:spPr>
          <a:xfrm>
            <a:off x="1936750" y="1932540"/>
            <a:ext cx="8761730" cy="29341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这些</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依赖关系在软件测试中称为“约束”，约束的类别可分为四种：</a:t>
            </a:r>
            <a:r>
              <a:rPr lang="en-US" altLang="zh-CN" sz="2400" dirty="0">
                <a:solidFill>
                  <a:srgbClr val="FF0000"/>
                </a:solidFill>
                <a:latin typeface="Lucida Sans Unicode" panose="020B0602030504020204"/>
                <a:ea typeface="微软雅黑" panose="020B0503020204020204" pitchFamily="34" charset="-122"/>
                <a:cs typeface="Lucida Sans Unicode" panose="020B0602030504020204"/>
              </a:rPr>
              <a:t>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Exclusive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，异）、</a:t>
            </a:r>
            <a:r>
              <a:rPr lang="en-US" altLang="zh-CN" sz="2400" dirty="0">
                <a:solidFill>
                  <a:srgbClr val="FF0000"/>
                </a:solidFill>
                <a:latin typeface="Lucida Sans Unicode" panose="020B0602030504020204"/>
                <a:ea typeface="微软雅黑" panose="020B0503020204020204" pitchFamily="34" charset="-122"/>
                <a:cs typeface="Lucida Sans Unicode" panose="020B0602030504020204"/>
              </a:rPr>
              <a:t>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least one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，或）、</a:t>
            </a:r>
            <a:r>
              <a:rPr lang="en-US" altLang="zh-CN" sz="2400" dirty="0">
                <a:solidFill>
                  <a:srgbClr val="FF0000"/>
                </a:solidFill>
                <a:latin typeface="Lucida Sans Unicode" panose="020B0602030504020204"/>
                <a:ea typeface="微软雅黑" panose="020B0503020204020204" pitchFamily="34" charset="-122"/>
                <a:cs typeface="Lucida Sans Unicode" panose="020B0602030504020204"/>
              </a:rPr>
              <a:t>O</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one and only one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，唯一）、</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R</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Requires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，要求），在因果图中，用特定的符号表明这些约束</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关系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9" name="图片 8"/>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4155122" y="1524000"/>
          <a:ext cx="4410075" cy="4233181"/>
        </p:xfrm>
        <a:graphic>
          <a:graphicData uri="http://schemas.openxmlformats.org/presentationml/2006/ole">
            <mc:AlternateContent xmlns:mc="http://schemas.openxmlformats.org/markup-compatibility/2006">
              <mc:Choice xmlns:v="urn:schemas-microsoft-com:vml" Requires="v">
                <p:oleObj spid="_x0000_s63525" name="Visio" r:id="rId1" imgW="4762500" imgH="4572000" progId="Visio.Drawing.11">
                  <p:embed/>
                </p:oleObj>
              </mc:Choice>
              <mc:Fallback>
                <p:oleObj name="Visio" r:id="rId1" imgW="4762500" imgH="4572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122" y="1524000"/>
                        <a:ext cx="4410075" cy="4233181"/>
                      </a:xfrm>
                      <a:prstGeom prst="rect">
                        <a:avLst/>
                      </a:prstGeom>
                      <a:noFill/>
                    </p:spPr>
                  </p:pic>
                </p:oleObj>
              </mc:Fallback>
            </mc:AlternateContent>
          </a:graphicData>
        </a:graphic>
      </p:graphicFrame>
      <p:pic>
        <p:nvPicPr>
          <p:cNvPr id="12" name="图片 11"/>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855470" y="1709020"/>
            <a:ext cx="9249410" cy="36249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（异）：</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中最多只能有一个为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，即</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不能同时为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I</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（或）：</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中至少有一个必须是</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，即</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不能同时为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O</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（唯一）：</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有且仅有一人为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R</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（要求）：</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必须保持一致，即</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时，</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也必须为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时，</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也必须为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1" name="图片 10"/>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626995" y="2306086"/>
            <a:ext cx="4504690" cy="25277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除了</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输入条件，输出条件也会相互约束，输出条件的约束只有一种</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M</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Mask</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，强制）</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强制约束关系</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8056880" y="2305133"/>
          <a:ext cx="1920240" cy="2560320"/>
        </p:xfrm>
        <a:graphic>
          <a:graphicData uri="http://schemas.openxmlformats.org/presentationml/2006/ole">
            <mc:AlternateContent xmlns:mc="http://schemas.openxmlformats.org/markup-compatibility/2006">
              <mc:Choice xmlns:v="urn:schemas-microsoft-com:vml" Requires="v">
                <p:oleObj spid="_x0000_s67621" name="Visio" r:id="rId1" imgW="1231900" imgH="1625600" progId="Visio.Drawing.11">
                  <p:embed/>
                </p:oleObj>
              </mc:Choice>
              <mc:Fallback>
                <p:oleObj name="Visio" r:id="rId1" imgW="1231900" imgH="1625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880" y="2305133"/>
                        <a:ext cx="1920240" cy="2560320"/>
                      </a:xfrm>
                      <a:prstGeom prst="rect">
                        <a:avLst/>
                      </a:prstGeom>
                      <a:noFill/>
                    </p:spPr>
                  </p:pic>
                </p:oleObj>
              </mc:Fallback>
            </mc:AlternateContent>
          </a:graphicData>
        </a:graphic>
      </p:graphicFrame>
      <p:pic>
        <p:nvPicPr>
          <p:cNvPr id="14" name="图片 1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124519" y="1381383"/>
            <a:ext cx="2665161" cy="6515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等价类划分原则：</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70324" y="1707168"/>
            <a:ext cx="6553836" cy="4401059"/>
            <a:chOff x="3870324" y="1707168"/>
            <a:chExt cx="6553836" cy="4401059"/>
          </a:xfrm>
        </p:grpSpPr>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0324" y="1707168"/>
              <a:ext cx="6553836" cy="44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内容占位符 2"/>
            <p:cNvSpPr txBox="1"/>
            <p:nvPr/>
          </p:nvSpPr>
          <p:spPr>
            <a:xfrm>
              <a:off x="5648960" y="2359026"/>
              <a:ext cx="4474961" cy="3330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如果程序要求输入值是一个有限区间的值，则可以将输入数据划分为一个有效等价类和两个无效等价类，有效等价类为指定的取值区间，两个无效等价类分别为有限区间两边的值。</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689734" y="1849120"/>
            <a:ext cx="10241280" cy="3495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使用因果图设计测试用例的步骤：</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分析程序</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规格说明书描述内容，确定程序的输入与输出，即确定“原因”和“结果”。</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分析</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得出输入与输入之间、输入与输出之间的对应关系，将这些输入与输出之间的关系使用因果图表示出来</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2.3.1 </a:t>
            </a:r>
            <a:r>
              <a:rPr lang="zh-CN" altLang="en-US" sz="3200" b="1" dirty="0" smtClean="0">
                <a:solidFill>
                  <a:srgbClr val="1353A2"/>
                </a:solidFill>
                <a:latin typeface="微软雅黑" panose="020B0503020204020204" pitchFamily="34" charset="-122"/>
                <a:ea typeface="微软雅黑" panose="020B0503020204020204" pitchFamily="34" charset="-122"/>
              </a:rPr>
              <a:t>因果图设计法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03387" y="1696720"/>
            <a:ext cx="10119360" cy="3820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使用因果图设计测试用例的步骤：</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由于</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语法与环境的限制，有些输入与输入之间、输入与输出之间的组合情况是不可能出现的，对于这种情况，使用符号标记它们之间的限制或约束关系。</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将</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因果图转换为决策表。决策表将在下一小节学习。</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根据决策表设计测试用例。</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03387" y="1808480"/>
            <a:ext cx="6292533" cy="3596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决策表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称为判定表，其实质就是一种逻辑表。在程序设计发展初期，判定表就已经被当作程序开发的辅助工具了，帮助开发人员整理开发模式和流程，因为它可以把复杂的逻辑关系和多种条件组合的情况表达的既具体又明确，利用决策表可以设计出完整的测试用例集合。</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9634" name="Picture 2" descr="http://img1.doubanio.com/pview/event_poster/raw/public/a5da5213c2b2fd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6135" y="1588769"/>
            <a:ext cx="299085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69634"/>
                                        </p:tgtEl>
                                        <p:attrNameLst>
                                          <p:attrName>style.visibility</p:attrName>
                                        </p:attrNameLst>
                                      </p:cBhvr>
                                      <p:to>
                                        <p:strVal val="visible"/>
                                      </p:to>
                                    </p:set>
                                    <p:animEffect transition="in" filter="fade">
                                      <p:cBhvr>
                                        <p:cTn id="10" dur="1000"/>
                                        <p:tgtEl>
                                          <p:spTgt spid="69634"/>
                                        </p:tgtEl>
                                      </p:cBhvr>
                                    </p:animEffect>
                                    <p:anim calcmode="lin" valueType="num">
                                      <p:cBhvr>
                                        <p:cTn id="11" dur="1000" fill="hold"/>
                                        <p:tgtEl>
                                          <p:spTgt spid="69634"/>
                                        </p:tgtEl>
                                        <p:attrNameLst>
                                          <p:attrName>ppt_x</p:attrName>
                                        </p:attrNameLst>
                                      </p:cBhvr>
                                      <p:tavLst>
                                        <p:tav tm="0">
                                          <p:val>
                                            <p:strVal val="#ppt_x"/>
                                          </p:val>
                                        </p:tav>
                                        <p:tav tm="100000">
                                          <p:val>
                                            <p:strVal val="#ppt_x"/>
                                          </p:val>
                                        </p:tav>
                                      </p:tavLst>
                                    </p:anim>
                                    <p:anim calcmode="lin" valueType="num">
                                      <p:cBhvr>
                                        <p:cTn id="12" dur="1000" fill="hold"/>
                                        <p:tgtEl>
                                          <p:spTgt spid="696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03387" y="1432560"/>
            <a:ext cx="9736773" cy="4318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为了</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让读者明白什么是决策表，下面通过一个“图书阅读指南”来制作一个决策表</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图书阅读指南指明了图书阅读过程中可能出现的状况，以及针对各种情况给读者的建议</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图书阅读过程中可能会出现</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种情况</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是否疲倦</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是否</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对内容</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感兴趣</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书中的内容是否感到</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糊涂</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6" descr="http://img2.imgtn.bdimg.com/it/u=2579429608,3529047710&amp;fm=15&amp;gp=0.jpg"/>
          <p:cNvSpPr>
            <a:spLocks noChangeAspect="1" noChangeArrowheads="1"/>
          </p:cNvSpPr>
          <p:nvPr/>
        </p:nvSpPr>
        <p:spPr bwMode="auto">
          <a:xfrm>
            <a:off x="155575" y="-1881188"/>
            <a:ext cx="3943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AutoShape 8" descr="http://img2.imgtn.bdimg.com/it/u=2579429608,3529047710&amp;fm=15&amp;gp=0.jpg"/>
          <p:cNvSpPr>
            <a:spLocks noChangeAspect="1" noChangeArrowheads="1"/>
          </p:cNvSpPr>
          <p:nvPr/>
        </p:nvSpPr>
        <p:spPr bwMode="auto">
          <a:xfrm>
            <a:off x="307975" y="-1728788"/>
            <a:ext cx="3943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271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41895" y="2652713"/>
            <a:ext cx="2607945" cy="363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72713"/>
                                        </p:tgtEl>
                                        <p:attrNameLst>
                                          <p:attrName>style.visibility</p:attrName>
                                        </p:attrNameLst>
                                      </p:cBhvr>
                                      <p:to>
                                        <p:strVal val="visible"/>
                                      </p:to>
                                    </p:set>
                                    <p:animEffect transition="in" filter="randombar(horizontal)">
                                      <p:cBhvr>
                                        <p:cTn id="10" dur="500"/>
                                        <p:tgtEl>
                                          <p:spTgt spid="72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83575" y="2500313"/>
            <a:ext cx="2607945" cy="363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03387" y="1432560"/>
            <a:ext cx="9736773" cy="4744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回答是肯定的，则使用“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标记</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回答是否定的，则使用“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标记</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那么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种情况可以有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种组合，针对这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组合</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阅读</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指南给读者提供了</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条建议</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回到</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本章开头</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重读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继续</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读</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下去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跳</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到下一章去</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读</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停止</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阅读并</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休息</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4875053" y="1259840"/>
            <a:ext cx="2970213" cy="76295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图书阅读指南决策表</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表格 11"/>
          <p:cNvGraphicFramePr>
            <a:graphicFrameLocks noGrp="1"/>
          </p:cNvGraphicFramePr>
          <p:nvPr/>
        </p:nvGraphicFramePr>
        <p:xfrm>
          <a:off x="1341123" y="2011678"/>
          <a:ext cx="10068559" cy="4010900"/>
        </p:xfrm>
        <a:graphic>
          <a:graphicData uri="http://schemas.openxmlformats.org/drawingml/2006/table">
            <a:tbl>
              <a:tblPr firstRow="1" firstCol="1" bandRow="1">
                <a:tableStyleId>{5C22544A-7EE6-4342-B048-85BDC9FD1C3A}</a:tableStyleId>
              </a:tblPr>
              <a:tblGrid>
                <a:gridCol w="1388284"/>
                <a:gridCol w="4174371"/>
                <a:gridCol w="562747"/>
                <a:gridCol w="562747"/>
                <a:gridCol w="563729"/>
                <a:gridCol w="563729"/>
                <a:gridCol w="562747"/>
                <a:gridCol w="562747"/>
                <a:gridCol w="563729"/>
                <a:gridCol w="563729"/>
              </a:tblGrid>
              <a:tr h="352980">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问题与建议</a:t>
                      </a:r>
                      <a:endParaRPr lang="zh-CN" sz="2400" kern="100" dirty="0">
                        <a:effectLst/>
                        <a:latin typeface="幼圆" panose="02010509060101010101" pitchFamily="49" charset="-122"/>
                        <a:ea typeface="幼圆" panose="02010509060101010101" pitchFamily="49" charset="-122"/>
                      </a:endParaRPr>
                    </a:p>
                  </a:txBody>
                  <a:tcPr marL="68580" marR="68580" marT="0" marB="0"/>
                </a:tc>
                <a:tc h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tc>
              </a:tr>
              <a:tr h="352980">
                <a:tc rowSpan="3">
                  <a:txBody>
                    <a:bodyPr/>
                    <a:lstStyle/>
                    <a:p>
                      <a:pPr algn="ctr">
                        <a:spcAft>
                          <a:spcPts val="0"/>
                        </a:spcAft>
                      </a:pPr>
                      <a:r>
                        <a:rPr lang="zh-CN" sz="2400" kern="100">
                          <a:effectLst/>
                          <a:latin typeface="幼圆" panose="02010509060101010101" pitchFamily="49" charset="-122"/>
                          <a:ea typeface="幼圆" panose="02010509060101010101" pitchFamily="49" charset="-122"/>
                        </a:rPr>
                        <a:t>问题</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是否疲倦</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827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是否对内容感兴趣</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827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对书中内容是否感到糊涂</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82724">
                <a:tc rowSpan="4">
                  <a:txBody>
                    <a:bodyPr/>
                    <a:lstStyle/>
                    <a:p>
                      <a:pPr algn="ctr">
                        <a:spcAft>
                          <a:spcPts val="0"/>
                        </a:spcAft>
                      </a:pPr>
                      <a:r>
                        <a:rPr lang="zh-CN" sz="2400" kern="100">
                          <a:effectLst/>
                          <a:latin typeface="幼圆" panose="02010509060101010101" pitchFamily="49" charset="-122"/>
                          <a:ea typeface="幼圆" panose="02010509060101010101" pitchFamily="49" charset="-122"/>
                        </a:rPr>
                        <a:t>建议</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回到本章开头重读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52980">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继续读下去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82724">
                <a:tc vMerge="1">
                  <a:tcPr/>
                </a:tc>
                <a:tc>
                  <a:txBody>
                    <a:bodyPr/>
                    <a:lstStyle/>
                    <a:p>
                      <a:pPr algn="just">
                        <a:spcAft>
                          <a:spcPts val="0"/>
                        </a:spcAft>
                      </a:pPr>
                      <a:r>
                        <a:rPr lang="zh-CN" sz="2400" kern="100" dirty="0">
                          <a:effectLst/>
                          <a:latin typeface="幼圆" panose="02010509060101010101" pitchFamily="49" charset="-122"/>
                          <a:ea typeface="幼圆" panose="02010509060101010101" pitchFamily="49" charset="-122"/>
                        </a:rPr>
                        <a:t>跳到下一章去读</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827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停止阅读并休息</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32000" y="1565592"/>
            <a:ext cx="9489439" cy="41341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决策表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通常由</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个部分</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组成</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条件</a:t>
            </a:r>
            <a:r>
              <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rPr>
              <a:t>桩</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：列出问题的所有条件，除了某些问题对条件的先后次序有要求之外，通常决策表中所列条件的先后次序都无关紧要。</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条件</a:t>
            </a:r>
            <a:r>
              <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rPr>
              <a:t>项</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：条件项就是条件桩的所有可能取值。</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动作</a:t>
            </a:r>
            <a:r>
              <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rPr>
              <a:t>桩</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：动作桩就是问题可能采取的操作，这些操作一般没有先后次序之分。</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动作</a:t>
            </a:r>
            <a:r>
              <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rPr>
              <a:t>项</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：指出在条件项的各组取值情况下应采取的动作。</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963920" y="1900872"/>
            <a:ext cx="5161279" cy="37988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决策表中，任何一个条件组合的特定取值及其相应要执行的操作称为一条规则，即决策表中的每一列就是一条规则，每一列都可以设计一个测试用例，根据决策表设计测试用例就不会有所遗漏。</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5778" name="Picture 2" descr="http://s16.sinaimg.cn/large/003voTEvgy6LCKB7mhNf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0987" y="1592579"/>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75778"/>
                                        </p:tgtEl>
                                        <p:attrNameLst>
                                          <p:attrName>style.visibility</p:attrName>
                                        </p:attrNameLst>
                                      </p:cBhvr>
                                      <p:to>
                                        <p:strVal val="visible"/>
                                      </p:to>
                                    </p:set>
                                    <p:animEffect transition="in" filter="wipe(up)">
                                      <p:cBhvr>
                                        <p:cTn id="10" dur="5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290321" y="1728152"/>
            <a:ext cx="4450079" cy="3910648"/>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实际测试中，条件桩往往很多，而且每个条件桩都有真假两个条件项，有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个条件桩的决策表就会有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条件规则，如果每条规则都设计一个测试用例，不仅工作量大，而且有些工作量可能是重复的无意义</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的</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内容占位符 2"/>
          <p:cNvSpPr txBox="1"/>
          <p:nvPr/>
        </p:nvSpPr>
        <p:spPr>
          <a:xfrm>
            <a:off x="6837678" y="1657032"/>
            <a:ext cx="4714241" cy="4489768"/>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例如</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在“图书阅读指南”中，</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条规则，第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条规则取值为：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，执行结果为“停止阅读并休息”；第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条规则取值为：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，执行结果也是为“停止阅读并休息</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”；对于这两条规则来说，前两个问题的取值相同，执行结果一样</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6" name="任意多边形 15"/>
          <p:cNvSpPr/>
          <p:nvPr/>
        </p:nvSpPr>
        <p:spPr>
          <a:xfrm>
            <a:off x="5939578" y="335118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12" name="图片 11"/>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2322830" y="2347913"/>
            <a:ext cx="3799840" cy="26304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这些不影响结果取值的问题称为无关条件项，用“</a:t>
            </a:r>
            <a:r>
              <a:rPr lang="en-US"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”表示。忽略无关条件项，可以将两条规则合并。</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7142480" y="1500997"/>
          <a:ext cx="3136900" cy="4437566"/>
        </p:xfrm>
        <a:graphic>
          <a:graphicData uri="http://schemas.openxmlformats.org/presentationml/2006/ole">
            <mc:AlternateContent xmlns:mc="http://schemas.openxmlformats.org/markup-compatibility/2006">
              <mc:Choice xmlns:v="urn:schemas-microsoft-com:vml" Requires="v">
                <p:oleObj spid="_x0000_s77861" name="Visio" r:id="rId1" imgW="2095500" imgH="2959100" progId="Visio.Drawing.11">
                  <p:embed/>
                </p:oleObj>
              </mc:Choice>
              <mc:Fallback>
                <p:oleObj name="Visio" r:id="rId1" imgW="2095500" imgH="29591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80" y="1500997"/>
                        <a:ext cx="3136900" cy="4437566"/>
                      </a:xfrm>
                      <a:prstGeom prst="rect">
                        <a:avLst/>
                      </a:prstGeom>
                      <a:noFill/>
                    </p:spPr>
                  </p:pic>
                </p:oleObj>
              </mc:Fallback>
            </mc:AlternateContent>
          </a:graphicData>
        </a:graphic>
      </p:graphicFrame>
      <p:pic>
        <p:nvPicPr>
          <p:cNvPr id="13" name="图片 1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124519" y="1381383"/>
            <a:ext cx="2665161" cy="6515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等价类划分原则：</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70324" y="1707169"/>
            <a:ext cx="5969117" cy="3850351"/>
            <a:chOff x="3870324" y="1707168"/>
            <a:chExt cx="6553836" cy="4401059"/>
          </a:xfrm>
        </p:grpSpPr>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0324" y="1707168"/>
              <a:ext cx="6553836" cy="44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内容占位符 2"/>
            <p:cNvSpPr txBox="1"/>
            <p:nvPr/>
          </p:nvSpPr>
          <p:spPr>
            <a:xfrm>
              <a:off x="5941751" y="2424558"/>
              <a:ext cx="3992880" cy="31843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如果程序要求输入的值是一个“必须成立”的情况，则可以将输入数据划分为一个有效等价类和一个无效等价类。</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04876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2.3.2 </a:t>
            </a:r>
            <a:r>
              <a:rPr lang="zh-CN" altLang="en-US" sz="3200" b="1" dirty="0" smtClean="0">
                <a:solidFill>
                  <a:srgbClr val="1353A2"/>
                </a:solidFill>
                <a:latin typeface="微软雅黑" panose="020B0503020204020204" pitchFamily="34" charset="-122"/>
                <a:ea typeface="微软雅黑" panose="020B0503020204020204" pitchFamily="34" charset="-122"/>
              </a:rPr>
              <a:t>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1703387" y="1343026"/>
            <a:ext cx="9391333" cy="8524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根据合并规则，可以将“图书阅读指南”决策表合并。</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nvGraphicFramePr>
        <p:xfrm>
          <a:off x="1869440" y="2144713"/>
          <a:ext cx="8757601" cy="3890326"/>
        </p:xfrm>
        <a:graphic>
          <a:graphicData uri="http://schemas.openxmlformats.org/drawingml/2006/table">
            <a:tbl>
              <a:tblPr firstRow="1" firstCol="1" bandRow="1">
                <a:tableStyleId>{5C22544A-7EE6-4342-B048-85BDC9FD1C3A}</a:tableStyleId>
              </a:tblPr>
              <a:tblGrid>
                <a:gridCol w="1103249"/>
                <a:gridCol w="3759319"/>
                <a:gridCol w="778663"/>
                <a:gridCol w="778663"/>
                <a:gridCol w="778663"/>
                <a:gridCol w="779522"/>
                <a:gridCol w="779522"/>
              </a:tblGrid>
              <a:tr h="376402">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问题与建议</a:t>
                      </a:r>
                      <a:endParaRPr lang="zh-CN" sz="2400" kern="100" dirty="0">
                        <a:effectLst/>
                        <a:latin typeface="幼圆" panose="02010509060101010101" pitchFamily="49" charset="-122"/>
                        <a:ea typeface="幼圆" panose="02010509060101010101" pitchFamily="49" charset="-122"/>
                      </a:endParaRPr>
                    </a:p>
                  </a:txBody>
                  <a:tcPr marL="68580" marR="68580" marT="0" marB="0"/>
                </a:tc>
                <a:tc h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tc>
              </a:tr>
              <a:tr h="376402">
                <a:tc rowSpan="3">
                  <a:txBody>
                    <a:bodyPr/>
                    <a:lstStyle/>
                    <a:p>
                      <a:pPr algn="ctr">
                        <a:spcAft>
                          <a:spcPts val="0"/>
                        </a:spcAft>
                      </a:pPr>
                      <a:r>
                        <a:rPr lang="zh-CN" sz="2400" kern="100" dirty="0">
                          <a:effectLst/>
                          <a:latin typeface="幼圆" panose="02010509060101010101" pitchFamily="49" charset="-122"/>
                          <a:ea typeface="幼圆" panose="02010509060101010101" pitchFamily="49" charset="-122"/>
                        </a:rPr>
                        <a:t>问题</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是否疲倦</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522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是否对内容感兴趣</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522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对书中内容是否感到糊涂</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52224">
                <a:tc rowSpan="4">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建议</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回到本章开头重读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6402">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继续读下去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522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跳到下一章去读</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552224">
                <a:tc vMerge="1">
                  <a:tcPr/>
                </a:tc>
                <a:tc>
                  <a:txBody>
                    <a:bodyPr/>
                    <a:lstStyle/>
                    <a:p>
                      <a:pPr algn="just">
                        <a:spcAft>
                          <a:spcPts val="0"/>
                        </a:spcAft>
                      </a:pPr>
                      <a:r>
                        <a:rPr lang="zh-CN" sz="2400" kern="100">
                          <a:effectLst/>
                          <a:latin typeface="幼圆" panose="02010509060101010101" pitchFamily="49" charset="-122"/>
                          <a:ea typeface="幼圆" panose="02010509060101010101" pitchFamily="49" charset="-122"/>
                        </a:rPr>
                        <a:t>停止阅读并休息</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2.3.3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1958498" y="1617346"/>
            <a:ext cx="5144453" cy="4346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测试用例中，三角形问题是一个永盛不衰的经典案例，这里我们继续使用三角形讲解决策表的构建与测试用例的设计</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的三边是否能构成三角形，如果能构成三角形，那么是构成一般三角形、等腰三角形还是</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等边三角形</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29"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0643" y="1412875"/>
            <a:ext cx="349567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81929"/>
                                        </p:tgtEl>
                                        <p:attrNameLst>
                                          <p:attrName>style.visibility</p:attrName>
                                        </p:attrNameLst>
                                      </p:cBhvr>
                                      <p:to>
                                        <p:strVal val="visible"/>
                                      </p:to>
                                    </p:set>
                                    <p:animEffect transition="in" filter="randombar(horizontal)">
                                      <p:cBhvr>
                                        <p:cTn id="10" dur="500"/>
                                        <p:tgtEl>
                                          <p:spTgt spid="8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2.3.3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3951605" y="1201739"/>
            <a:ext cx="5080635" cy="6797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据此</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分析，三角形问题有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个原因</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8" name="组合 37"/>
          <p:cNvGrpSpPr/>
          <p:nvPr/>
        </p:nvGrpSpPr>
        <p:grpSpPr>
          <a:xfrm>
            <a:off x="2519045" y="1998736"/>
            <a:ext cx="3627755" cy="3969409"/>
            <a:chOff x="1703539" y="1591600"/>
            <a:chExt cx="3946993" cy="3969956"/>
          </a:xfrm>
        </p:grpSpPr>
        <p:grpSp>
          <p:nvGrpSpPr>
            <p:cNvPr id="39" name="组合 38"/>
            <p:cNvGrpSpPr/>
            <p:nvPr/>
          </p:nvGrpSpPr>
          <p:grpSpPr>
            <a:xfrm>
              <a:off x="1703539" y="1591600"/>
              <a:ext cx="3946993" cy="3969956"/>
              <a:chOff x="2473608" y="1827213"/>
              <a:chExt cx="1595437" cy="3336925"/>
            </a:xfrm>
          </p:grpSpPr>
          <p:sp>
            <p:nvSpPr>
              <p:cNvPr id="41" name="TextBox 40"/>
              <p:cNvSpPr txBox="1">
                <a:spLocks noChangeArrowheads="1"/>
              </p:cNvSpPr>
              <p:nvPr/>
            </p:nvSpPr>
            <p:spPr bwMode="auto">
              <a:xfrm>
                <a:off x="2473608" y="1827213"/>
                <a:ext cx="1595437" cy="439850"/>
              </a:xfrm>
              <a:prstGeom prst="rect">
                <a:avLst/>
              </a:prstGeom>
              <a:gradFill rotWithShape="0">
                <a:gsLst>
                  <a:gs pos="0">
                    <a:srgbClr val="00B0F0"/>
                  </a:gs>
                  <a:gs pos="50000">
                    <a:srgbClr val="00B0F0"/>
                  </a:gs>
                  <a:gs pos="100000">
                    <a:srgbClr val="9FD8FF"/>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a:solidFill>
                      <a:schemeClr val="bg1"/>
                    </a:solidFill>
                    <a:latin typeface="幼圆" panose="02010509060101010101" pitchFamily="49" charset="-122"/>
                    <a:ea typeface="幼圆" panose="02010509060101010101" pitchFamily="49" charset="-122"/>
                  </a:rPr>
                  <a:t>原因</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42" name="折角形 41"/>
              <p:cNvSpPr/>
              <p:nvPr/>
            </p:nvSpPr>
            <p:spPr>
              <a:xfrm>
                <a:off x="2484720" y="2284413"/>
                <a:ext cx="1584325" cy="2879725"/>
              </a:xfrm>
              <a:prstGeom prst="foldedCorner">
                <a:avLst/>
              </a:prstGeom>
              <a:solidFill>
                <a:srgbClr val="C5E8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a:lnSpc>
                    <a:spcPct val="150000"/>
                  </a:lnSpc>
                  <a:defRPr/>
                </a:pPr>
                <a:endParaRPr lang="zh-CN" altLang="en-US" sz="1400" dirty="0">
                  <a:solidFill>
                    <a:schemeClr val="tx1"/>
                  </a:solidFill>
                  <a:latin typeface="幼圆" panose="02010509060101010101" pitchFamily="49" charset="-122"/>
                  <a:ea typeface="幼圆" panose="02010509060101010101" pitchFamily="49" charset="-122"/>
                  <a:cs typeface="Times New Roman" panose="02020603050405020304" pitchFamily="18" charset="0"/>
                </a:endParaRPr>
              </a:p>
            </p:txBody>
          </p:sp>
        </p:grpSp>
        <p:sp>
          <p:nvSpPr>
            <p:cNvPr id="40" name="内容占位符 2"/>
            <p:cNvSpPr txBox="1"/>
            <p:nvPr/>
          </p:nvSpPr>
          <p:spPr>
            <a:xfrm>
              <a:off x="2000125" y="2272715"/>
              <a:ext cx="3353819" cy="30373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是否构成三角形</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a=b?</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b=c?</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c=a?</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endParaRPr lang="zh-CN" altLang="zh-CN" sz="2400" dirty="0">
                <a:solidFill>
                  <a:schemeClr val="bg1">
                    <a:lumMod val="50000"/>
                  </a:schemeClr>
                </a:solidFill>
                <a:latin typeface="幼圆" panose="02010509060101010101" pitchFamily="49" charset="-122"/>
                <a:ea typeface="幼圆" panose="02010509060101010101" pitchFamily="49" charset="-122"/>
                <a:cs typeface="Times New Roman" panose="02020603050405020304" pitchFamily="18" charset="0"/>
              </a:endParaRPr>
            </a:p>
          </p:txBody>
        </p:sp>
      </p:grpSp>
      <p:grpSp>
        <p:nvGrpSpPr>
          <p:cNvPr id="43" name="组合 42"/>
          <p:cNvGrpSpPr/>
          <p:nvPr/>
        </p:nvGrpSpPr>
        <p:grpSpPr>
          <a:xfrm>
            <a:off x="6962307" y="1974191"/>
            <a:ext cx="3441533" cy="3969409"/>
            <a:chOff x="1703539" y="1591600"/>
            <a:chExt cx="3946993" cy="3969956"/>
          </a:xfrm>
        </p:grpSpPr>
        <p:grpSp>
          <p:nvGrpSpPr>
            <p:cNvPr id="44" name="组合 43"/>
            <p:cNvGrpSpPr/>
            <p:nvPr/>
          </p:nvGrpSpPr>
          <p:grpSpPr>
            <a:xfrm>
              <a:off x="1703539" y="1591600"/>
              <a:ext cx="3946993" cy="3969956"/>
              <a:chOff x="2473608" y="1827213"/>
              <a:chExt cx="1595437" cy="3336925"/>
            </a:xfrm>
          </p:grpSpPr>
          <p:sp>
            <p:nvSpPr>
              <p:cNvPr id="46" name="TextBox 45"/>
              <p:cNvSpPr txBox="1">
                <a:spLocks noChangeArrowheads="1"/>
              </p:cNvSpPr>
              <p:nvPr/>
            </p:nvSpPr>
            <p:spPr bwMode="auto">
              <a:xfrm>
                <a:off x="2473608" y="1827213"/>
                <a:ext cx="1595437" cy="439850"/>
              </a:xfrm>
              <a:prstGeom prst="rect">
                <a:avLst/>
              </a:prstGeom>
              <a:gradFill rotWithShape="0">
                <a:gsLst>
                  <a:gs pos="0">
                    <a:srgbClr val="00B0F0"/>
                  </a:gs>
                  <a:gs pos="50000">
                    <a:srgbClr val="00B0F0"/>
                  </a:gs>
                  <a:gs pos="100000">
                    <a:srgbClr val="9FD8FF"/>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chemeClr val="bg1"/>
                    </a:solidFill>
                    <a:latin typeface="幼圆" panose="02010509060101010101" pitchFamily="49" charset="-122"/>
                    <a:ea typeface="幼圆" panose="02010509060101010101" pitchFamily="49" charset="-122"/>
                  </a:rPr>
                  <a:t>结果</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47" name="折角形 46"/>
              <p:cNvSpPr/>
              <p:nvPr/>
            </p:nvSpPr>
            <p:spPr>
              <a:xfrm>
                <a:off x="2484720" y="2284413"/>
                <a:ext cx="1584325" cy="2879725"/>
              </a:xfrm>
              <a:prstGeom prst="foldedCorner">
                <a:avLst/>
              </a:prstGeom>
              <a:solidFill>
                <a:srgbClr val="C5E8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a:lnSpc>
                    <a:spcPct val="150000"/>
                  </a:lnSpc>
                  <a:defRPr/>
                </a:pPr>
                <a:endParaRPr lang="zh-CN" altLang="en-US" sz="1400" dirty="0">
                  <a:solidFill>
                    <a:schemeClr val="tx1"/>
                  </a:solidFill>
                  <a:latin typeface="幼圆" panose="02010509060101010101" pitchFamily="49" charset="-122"/>
                  <a:ea typeface="幼圆" panose="02010509060101010101" pitchFamily="49" charset="-122"/>
                  <a:cs typeface="Times New Roman" panose="02020603050405020304" pitchFamily="18" charset="0"/>
                </a:endParaRPr>
              </a:p>
            </p:txBody>
          </p:sp>
        </p:grpSp>
        <p:sp>
          <p:nvSpPr>
            <p:cNvPr id="45" name="内容占位符 2"/>
            <p:cNvSpPr txBox="1"/>
            <p:nvPr/>
          </p:nvSpPr>
          <p:spPr>
            <a:xfrm>
              <a:off x="2000125" y="2294319"/>
              <a:ext cx="3353819" cy="28201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不构成</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一般三角形</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等腰三角形</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等边三角形</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不符合</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逻辑</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2.3.3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5485765" y="1132525"/>
            <a:ext cx="2347595" cy="6797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三角形决策表</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nvGraphicFramePr>
        <p:xfrm>
          <a:off x="1239526" y="1900523"/>
          <a:ext cx="10210801" cy="3881875"/>
        </p:xfrm>
        <a:graphic>
          <a:graphicData uri="http://schemas.openxmlformats.org/drawingml/2006/table">
            <a:tbl>
              <a:tblPr firstRow="1" firstCol="1" bandRow="1">
                <a:tableStyleId>{5C22544A-7EE6-4342-B048-85BDC9FD1C3A}</a:tableStyleId>
              </a:tblPr>
              <a:tblGrid>
                <a:gridCol w="979020"/>
                <a:gridCol w="712591"/>
                <a:gridCol w="497705"/>
                <a:gridCol w="534447"/>
                <a:gridCol w="534447"/>
                <a:gridCol w="534447"/>
                <a:gridCol w="534447"/>
                <a:gridCol w="534447"/>
                <a:gridCol w="535642"/>
                <a:gridCol w="535642"/>
                <a:gridCol w="534447"/>
                <a:gridCol w="534447"/>
                <a:gridCol w="534447"/>
                <a:gridCol w="534447"/>
                <a:gridCol w="534447"/>
                <a:gridCol w="534447"/>
                <a:gridCol w="535642"/>
                <a:gridCol w="535642"/>
              </a:tblGrid>
              <a:tr h="507397">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原因与结果</a:t>
                      </a:r>
                      <a:endParaRPr lang="zh-CN" sz="2400" kern="100" dirty="0">
                        <a:effectLst/>
                        <a:latin typeface="幼圆" panose="02010509060101010101" pitchFamily="49" charset="-122"/>
                        <a:ea typeface="幼圆" panose="02010509060101010101" pitchFamily="49" charset="-122"/>
                      </a:endParaRPr>
                    </a:p>
                  </a:txBody>
                  <a:tcPr marL="68580" marR="68580" marT="0" marB="0"/>
                </a:tc>
                <a:tc h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9</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11</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12</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13</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14</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15</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16</a:t>
                      </a:r>
                      <a:endParaRPr lang="zh-CN" sz="2400" kern="100">
                        <a:effectLst/>
                        <a:latin typeface="幼圆" panose="02010509060101010101" pitchFamily="49" charset="-122"/>
                        <a:ea typeface="幼圆" panose="02010509060101010101" pitchFamily="49" charset="-122"/>
                      </a:endParaRPr>
                    </a:p>
                  </a:txBody>
                  <a:tcPr marL="68580" marR="68580" marT="0" marB="0"/>
                </a:tc>
              </a:tr>
              <a:tr h="374942">
                <a:tc rowSpan="4">
                  <a:txBody>
                    <a:bodyPr/>
                    <a:lstStyle/>
                    <a:p>
                      <a:pPr algn="ctr">
                        <a:spcAft>
                          <a:spcPts val="0"/>
                        </a:spcAft>
                      </a:pPr>
                      <a:r>
                        <a:rPr lang="zh-CN" sz="2400" kern="100">
                          <a:effectLst/>
                          <a:latin typeface="幼圆" panose="02010509060101010101" pitchFamily="49" charset="-122"/>
                          <a:ea typeface="幼圆" panose="02010509060101010101" pitchFamily="49" charset="-122"/>
                        </a:rPr>
                        <a:t>原因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N</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N</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rowSpan="5">
                  <a:txBody>
                    <a:bodyPr/>
                    <a:lstStyle/>
                    <a:p>
                      <a:pPr algn="ctr">
                        <a:spcAft>
                          <a:spcPts val="0"/>
                        </a:spcAft>
                      </a:pPr>
                      <a:r>
                        <a:rPr lang="zh-CN" sz="2400" kern="100">
                          <a:effectLst/>
                          <a:latin typeface="幼圆" panose="02010509060101010101" pitchFamily="49" charset="-122"/>
                          <a:ea typeface="幼圆" panose="02010509060101010101" pitchFamily="49" charset="-122"/>
                        </a:rPr>
                        <a:t>结果</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4942">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2.3.3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3454401" y="1203645"/>
            <a:ext cx="6004560" cy="6797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根据合并规则，将三角形决策表进行简化</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表格 13"/>
          <p:cNvGraphicFramePr>
            <a:graphicFrameLocks noGrp="1"/>
          </p:cNvGraphicFramePr>
          <p:nvPr/>
        </p:nvGraphicFramePr>
        <p:xfrm>
          <a:off x="2424430" y="1982153"/>
          <a:ext cx="8304525" cy="4093530"/>
        </p:xfrm>
        <a:graphic>
          <a:graphicData uri="http://schemas.openxmlformats.org/drawingml/2006/table">
            <a:tbl>
              <a:tblPr firstRow="1" firstCol="1" bandRow="1">
                <a:tableStyleId>{5C22544A-7EE6-4342-B048-85BDC9FD1C3A}</a:tableStyleId>
              </a:tblPr>
              <a:tblGrid>
                <a:gridCol w="1334433"/>
                <a:gridCol w="956472"/>
                <a:gridCol w="668180"/>
                <a:gridCol w="668180"/>
                <a:gridCol w="668180"/>
                <a:gridCol w="668180"/>
                <a:gridCol w="668180"/>
                <a:gridCol w="668180"/>
                <a:gridCol w="668180"/>
                <a:gridCol w="668180"/>
                <a:gridCol w="668180"/>
              </a:tblGrid>
              <a:tr h="674394">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原因与</a:t>
                      </a:r>
                      <a:r>
                        <a:rPr lang="zh-CN" sz="2400" kern="100" dirty="0" smtClean="0">
                          <a:effectLst/>
                          <a:latin typeface="幼圆" panose="02010509060101010101" pitchFamily="49" charset="-122"/>
                          <a:ea typeface="幼圆" panose="02010509060101010101" pitchFamily="49" charset="-122"/>
                        </a:rPr>
                        <a:t>结果</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2</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3</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4</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6</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7</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8</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9</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379904">
                <a:tc rowSpan="4">
                  <a:txBody>
                    <a:bodyPr/>
                    <a:lstStyle/>
                    <a:p>
                      <a:pPr algn="ctr">
                        <a:spcAft>
                          <a:spcPts val="0"/>
                        </a:spcAft>
                      </a:pPr>
                      <a:r>
                        <a:rPr lang="zh-CN" sz="2400" kern="100">
                          <a:effectLst/>
                          <a:latin typeface="幼圆" panose="02010509060101010101" pitchFamily="49" charset="-122"/>
                          <a:ea typeface="幼圆" panose="02010509060101010101" pitchFamily="49" charset="-122"/>
                        </a:rPr>
                        <a:t>原因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Y</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rowSpan="5">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结果</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79904">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 </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2.3.3 </a:t>
            </a:r>
            <a:r>
              <a:rPr lang="zh-CN" altLang="en-US" sz="3200" b="1" dirty="0" smtClean="0">
                <a:solidFill>
                  <a:srgbClr val="1353A2"/>
                </a:solidFill>
                <a:latin typeface="微软雅黑" panose="020B0503020204020204" pitchFamily="34" charset="-122"/>
                <a:ea typeface="微软雅黑" panose="020B0503020204020204" pitchFamily="34" charset="-122"/>
              </a:rPr>
              <a:t>实例：三角形决策表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5019041" y="1203645"/>
            <a:ext cx="2529839" cy="6797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三角形测试用例</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nvGraphicFramePr>
        <p:xfrm>
          <a:off x="2089151" y="1873249"/>
          <a:ext cx="8599168" cy="4212590"/>
        </p:xfrm>
        <a:graphic>
          <a:graphicData uri="http://schemas.openxmlformats.org/drawingml/2006/table">
            <a:tbl>
              <a:tblPr firstRow="1" firstCol="1" bandRow="1">
                <a:tableStyleId>{5C22544A-7EE6-4342-B048-85BDC9FD1C3A}</a:tableStyleId>
              </a:tblPr>
              <a:tblGrid>
                <a:gridCol w="1673670"/>
                <a:gridCol w="1473301"/>
                <a:gridCol w="1473301"/>
                <a:gridCol w="1473301"/>
                <a:gridCol w="2505595"/>
              </a:tblGrid>
              <a:tr h="421259">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b</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预期结果</a:t>
                      </a:r>
                      <a:endParaRPr lang="zh-CN" sz="2400" kern="100">
                        <a:effectLst/>
                        <a:latin typeface="幼圆" panose="02010509060101010101" pitchFamily="49" charset="-122"/>
                        <a:ea typeface="幼圆" panose="02010509060101010101" pitchFamily="49" charset="-122"/>
                      </a:endParaRPr>
                    </a:p>
                  </a:txBody>
                  <a:tcPr marL="68580" marR="68580" marT="0" marB="0"/>
                </a:tc>
              </a:tr>
              <a:tr h="42125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等边三角形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test2</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一般三角形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smtClean="0">
                          <a:effectLst/>
                          <a:latin typeface="幼圆" panose="02010509060101010101" pitchFamily="49" charset="-122"/>
                          <a:ea typeface="幼圆" panose="02010509060101010101" pitchFamily="49" charset="-122"/>
                        </a:rPr>
                        <a:t>test3</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test5</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等腰三角形</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test6</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不符合逻辑</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test7</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不符合逻辑</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test8</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不符合逻辑</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21259">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test9</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不构成三角形</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2.3.4 </a:t>
            </a:r>
            <a:r>
              <a:rPr lang="zh-CN" altLang="en-US" sz="3200" b="1" dirty="0" smtClean="0">
                <a:solidFill>
                  <a:srgbClr val="1353A2"/>
                </a:solidFill>
                <a:latin typeface="微软雅黑" panose="020B0503020204020204" pitchFamily="34" charset="-122"/>
                <a:ea typeface="微软雅黑" panose="020B0503020204020204" pitchFamily="34" charset="-122"/>
              </a:rPr>
              <a:t>实例：工资发放决策表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1899919" y="1762445"/>
            <a:ext cx="9631681" cy="344963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某</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公司的薪资管理制度如下：员工工资分为年薪制与月薪制两种，员工的错误定位包括普通错误与严重错误两种，如果是年薪制的员工，犯普通错误扣款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，犯严重错误扣款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；如果是月薪制的员工，犯普通错误扣款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，犯严重错误扣款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。该公司编写了一款软件用于员工工资计算发放，现在要对该软件进行测试。</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2.3.4 </a:t>
            </a:r>
            <a:r>
              <a:rPr lang="zh-CN" altLang="en-US" sz="3200" b="1" dirty="0" smtClean="0">
                <a:solidFill>
                  <a:srgbClr val="1353A2"/>
                </a:solidFill>
                <a:latin typeface="微软雅黑" panose="020B0503020204020204" pitchFamily="34" charset="-122"/>
                <a:ea typeface="微软雅黑" panose="020B0503020204020204" pitchFamily="34" charset="-122"/>
              </a:rPr>
              <a:t>实例：工资发放决策表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2042159" y="1762445"/>
            <a:ext cx="9631681" cy="35410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公司员工工资管理进行分析，可得出员工工资由</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个因素决定</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年薪</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月薪</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普通错误</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严重错误</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其中</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年薪</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与月薪不可能同时并存，但普通错误与严重错误可以</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并存</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员工</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最终扣款结果有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7</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未</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6%</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、扣款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4%+8%</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2.3.4 </a:t>
            </a:r>
            <a:r>
              <a:rPr lang="zh-CN" altLang="en-US" sz="3200" b="1" dirty="0" smtClean="0">
                <a:solidFill>
                  <a:srgbClr val="1353A2"/>
                </a:solidFill>
                <a:latin typeface="微软雅黑" panose="020B0503020204020204" pitchFamily="34" charset="-122"/>
                <a:ea typeface="微软雅黑" panose="020B0503020204020204" pitchFamily="34" charset="-122"/>
              </a:rPr>
              <a:t>实例：工资发放决策表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5252720" y="1285879"/>
            <a:ext cx="3111500" cy="7378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员工工资原因与结果</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nvGraphicFramePr>
        <p:xfrm>
          <a:off x="2595878" y="2035812"/>
          <a:ext cx="8209280" cy="3411854"/>
        </p:xfrm>
        <a:graphic>
          <a:graphicData uri="http://schemas.openxmlformats.org/drawingml/2006/table">
            <a:tbl>
              <a:tblPr firstRow="1" firstCol="1" bandRow="1">
                <a:tableStyleId>{5C22544A-7EE6-4342-B048-85BDC9FD1C3A}</a:tableStyleId>
              </a:tblPr>
              <a:tblGrid>
                <a:gridCol w="2736088"/>
                <a:gridCol w="720344"/>
                <a:gridCol w="2736088"/>
                <a:gridCol w="2016760"/>
              </a:tblGrid>
              <a:tr h="567054">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原因</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结果</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r>
              <a:tr h="467360">
                <a:tc>
                  <a:txBody>
                    <a:bodyPr/>
                    <a:lstStyle/>
                    <a:p>
                      <a:pPr algn="ctr">
                        <a:spcAft>
                          <a:spcPts val="0"/>
                        </a:spcAft>
                      </a:pPr>
                      <a:r>
                        <a:rPr lang="zh-CN" sz="2400" kern="100">
                          <a:effectLst/>
                          <a:latin typeface="幼圆" panose="02010509060101010101" pitchFamily="49" charset="-122"/>
                          <a:ea typeface="幼圆" panose="02010509060101010101" pitchFamily="49" charset="-122"/>
                        </a:rPr>
                        <a:t>年薪</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未扣款</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月薪</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vMerge="1">
                  <a:tcP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普通错误</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vMerge="1">
                  <a:tcP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5</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rowSpan="2">
                  <a:txBody>
                    <a:bodyPr/>
                    <a:lstStyle/>
                    <a:p>
                      <a:pPr algn="ctr">
                        <a:spcAft>
                          <a:spcPts val="0"/>
                        </a:spcAft>
                      </a:pPr>
                      <a:r>
                        <a:rPr lang="zh-CN" sz="2400" kern="100">
                          <a:effectLst/>
                          <a:latin typeface="幼圆" panose="02010509060101010101" pitchFamily="49" charset="-122"/>
                          <a:ea typeface="幼圆" panose="02010509060101010101" pitchFamily="49" charset="-122"/>
                        </a:rPr>
                        <a:t>严重错误</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2">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4</a:t>
                      </a: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6240">
                <a:tc vMerge="1">
                  <a:tcPr/>
                </a:tc>
                <a:tc vMerge="1">
                  <a:tcP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r>
                        <a:rPr lang="en-US" sz="2400" kern="100">
                          <a:effectLst/>
                          <a:latin typeface="幼圆" panose="02010509060101010101" pitchFamily="49" charset="-122"/>
                          <a:ea typeface="幼圆" panose="02010509060101010101" pitchFamily="49" charset="-122"/>
                        </a:rPr>
                        <a:t>12%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e</a:t>
                      </a:r>
                      <a:r>
                        <a:rPr lang="en-US" sz="2400" kern="100" baseline="-25000" dirty="0">
                          <a:effectLst/>
                          <a:latin typeface="幼圆" panose="02010509060101010101" pitchFamily="49" charset="-122"/>
                          <a:ea typeface="幼圆" panose="02010509060101010101" pitchFamily="49" charset="-122"/>
                        </a:rPr>
                        <a:t>7</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2.3.4 </a:t>
            </a:r>
            <a:r>
              <a:rPr lang="zh-CN" altLang="en-US" sz="3200" b="1" dirty="0" smtClean="0">
                <a:solidFill>
                  <a:srgbClr val="1353A2"/>
                </a:solidFill>
                <a:latin typeface="微软雅黑" panose="020B0503020204020204" pitchFamily="34" charset="-122"/>
                <a:ea typeface="微软雅黑" panose="020B0503020204020204" pitchFamily="34" charset="-122"/>
              </a:rPr>
              <a:t>实例：工资发放决策表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1056639" y="1661799"/>
            <a:ext cx="3576321" cy="355028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个原因，每个原因有“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”两个取值，理论上可以组成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=16</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种规则，但是</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与</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不能同时并存，因此有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=8</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规则</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表格 13"/>
          <p:cNvGraphicFramePr>
            <a:graphicFrameLocks noGrp="1"/>
          </p:cNvGraphicFramePr>
          <p:nvPr/>
        </p:nvGraphicFramePr>
        <p:xfrm>
          <a:off x="4785360" y="1448438"/>
          <a:ext cx="6990087" cy="4576442"/>
        </p:xfrm>
        <a:graphic>
          <a:graphicData uri="http://schemas.openxmlformats.org/drawingml/2006/table">
            <a:tbl>
              <a:tblPr firstRow="1" firstCol="1" bandRow="1">
                <a:tableStyleId>{5C22544A-7EE6-4342-B048-85BDC9FD1C3A}</a:tableStyleId>
              </a:tblPr>
              <a:tblGrid>
                <a:gridCol w="1018380"/>
                <a:gridCol w="697779"/>
                <a:gridCol w="659241"/>
                <a:gridCol w="659241"/>
                <a:gridCol w="659241"/>
                <a:gridCol w="659241"/>
                <a:gridCol w="659241"/>
                <a:gridCol w="659241"/>
                <a:gridCol w="659241"/>
                <a:gridCol w="659241"/>
              </a:tblGrid>
              <a:tr h="553082">
                <a:tc gridSpan="2">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原因与结果</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hMerge="1">
                  <a:tcP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2</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3</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4</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6</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7</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8</a:t>
                      </a:r>
                      <a:endParaRPr lang="zh-CN" sz="2400" kern="100" dirty="0">
                        <a:effectLst/>
                        <a:latin typeface="幼圆" panose="02010509060101010101" pitchFamily="49" charset="-122"/>
                        <a:ea typeface="幼圆" panose="02010509060101010101" pitchFamily="49" charset="-122"/>
                      </a:endParaRPr>
                    </a:p>
                  </a:txBody>
                  <a:tcPr marL="68580" marR="68580" marT="0" marB="0" anchor="ctr" anchorCtr="1"/>
                </a:tc>
              </a:tr>
              <a:tr h="335650">
                <a:tc rowSpan="4">
                  <a:txBody>
                    <a:bodyPr/>
                    <a:lstStyle/>
                    <a:p>
                      <a:pPr algn="ctr">
                        <a:spcAft>
                          <a:spcPts val="0"/>
                        </a:spcAft>
                      </a:pPr>
                      <a:r>
                        <a:rPr lang="zh-CN" sz="2400" kern="100">
                          <a:effectLst/>
                          <a:latin typeface="幼圆" panose="02010509060101010101" pitchFamily="49" charset="-122"/>
                          <a:ea typeface="幼圆" panose="02010509060101010101" pitchFamily="49" charset="-122"/>
                        </a:rPr>
                        <a:t>原因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N</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Y</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rowSpan="7">
                  <a:txBody>
                    <a:bodyPr/>
                    <a:lstStyle/>
                    <a:p>
                      <a:pPr algn="ctr">
                        <a:spcAft>
                          <a:spcPts val="0"/>
                        </a:spcAft>
                      </a:pPr>
                      <a:r>
                        <a:rPr lang="zh-CN" sz="2400" kern="100" dirty="0">
                          <a:effectLst/>
                          <a:latin typeface="幼圆" panose="02010509060101010101" pitchFamily="49" charset="-122"/>
                          <a:ea typeface="幼圆" panose="02010509060101010101" pitchFamily="49" charset="-122"/>
                        </a:rPr>
                        <a:t>结果</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e</a:t>
                      </a:r>
                      <a:r>
                        <a:rPr lang="en-US" sz="2400" kern="100" baseline="-250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35650">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e</a:t>
                      </a:r>
                      <a:r>
                        <a:rPr lang="en-US" sz="2400" kern="100" baseline="-250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 </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124519" y="1381383"/>
            <a:ext cx="2665161" cy="6515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等价类划分原则：</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70324" y="1707168"/>
            <a:ext cx="6553836" cy="4401059"/>
            <a:chOff x="3870324" y="1707168"/>
            <a:chExt cx="6553836" cy="4401059"/>
          </a:xfrm>
        </p:grpSpPr>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0324" y="1707168"/>
              <a:ext cx="6553836" cy="44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内容占位符 2"/>
            <p:cNvSpPr txBox="1"/>
            <p:nvPr/>
          </p:nvSpPr>
          <p:spPr>
            <a:xfrm>
              <a:off x="5648960" y="2521586"/>
              <a:ext cx="4474961" cy="30968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程序要求输入数据是一组可能的值，或者要求输入值必须符合某个条件，则可以将输入数据划分一个有效等价类和一个无效等价类。</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2.3.4 </a:t>
            </a:r>
            <a:r>
              <a:rPr lang="zh-CN" altLang="en-US" sz="3200" b="1" dirty="0" smtClean="0">
                <a:solidFill>
                  <a:srgbClr val="1353A2"/>
                </a:solidFill>
                <a:latin typeface="微软雅黑" panose="020B0503020204020204" pitchFamily="34" charset="-122"/>
                <a:ea typeface="微软雅黑" panose="020B0503020204020204" pitchFamily="34" charset="-122"/>
              </a:rPr>
              <a:t>实例：工资发放决策表</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内容占位符 2"/>
          <p:cNvSpPr txBox="1"/>
          <p:nvPr/>
        </p:nvSpPr>
        <p:spPr>
          <a:xfrm>
            <a:off x="4958397" y="1194440"/>
            <a:ext cx="2966086" cy="6861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员工工资测试用例</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nvGraphicFramePr>
        <p:xfrm>
          <a:off x="1777999" y="1900872"/>
          <a:ext cx="9052559" cy="3930966"/>
        </p:xfrm>
        <a:graphic>
          <a:graphicData uri="http://schemas.openxmlformats.org/drawingml/2006/table">
            <a:tbl>
              <a:tblPr firstRow="1" firstCol="1" bandRow="1">
                <a:tableStyleId>{5C22544A-7EE6-4342-B048-85BDC9FD1C3A}</a:tableStyleId>
              </a:tblPr>
              <a:tblGrid>
                <a:gridCol w="1810087"/>
                <a:gridCol w="1810087"/>
                <a:gridCol w="1811149"/>
                <a:gridCol w="1810087"/>
                <a:gridCol w="1811149"/>
              </a:tblGrid>
              <a:tr h="436774">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测试用例</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薪资制度</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薪资</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错误程度</a:t>
                      </a:r>
                      <a:endParaRPr lang="zh-CN" sz="2400" kern="10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扣款</a:t>
                      </a:r>
                      <a:endParaRPr lang="zh-CN" sz="2400" kern="100">
                        <a:effectLst/>
                        <a:latin typeface="幼圆" panose="02010509060101010101" pitchFamily="49" charset="-122"/>
                        <a:ea typeface="幼圆" panose="02010509060101010101" pitchFamily="49" charset="-122"/>
                      </a:endParaRPr>
                    </a:p>
                  </a:txBody>
                  <a:tcPr marL="68580" marR="68580" marT="0" marB="0"/>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test1</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年薪制</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200000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test2</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250000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普通</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5000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test3</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300000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严重</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12000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test4</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350000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普通</a:t>
                      </a:r>
                      <a:r>
                        <a:rPr lang="en-US" sz="2400" kern="100">
                          <a:effectLst/>
                          <a:latin typeface="幼圆" panose="02010509060101010101" pitchFamily="49" charset="-122"/>
                          <a:ea typeface="幼圆" panose="02010509060101010101" pitchFamily="49" charset="-122"/>
                        </a:rPr>
                        <a:t>+</a:t>
                      </a:r>
                      <a:r>
                        <a:rPr lang="zh-CN" sz="2400" kern="100">
                          <a:effectLst/>
                          <a:latin typeface="幼圆" panose="02010509060101010101" pitchFamily="49" charset="-122"/>
                          <a:ea typeface="幼圆" panose="02010509060101010101" pitchFamily="49" charset="-122"/>
                        </a:rPr>
                        <a:t>严重</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21000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test5</a:t>
                      </a:r>
                      <a:endParaRPr lang="zh-CN" sz="2400" kern="100">
                        <a:effectLst/>
                        <a:latin typeface="幼圆" panose="02010509060101010101" pitchFamily="49" charset="-122"/>
                        <a:ea typeface="幼圆" panose="02010509060101010101" pitchFamily="49" charset="-122"/>
                      </a:endParaRPr>
                    </a:p>
                  </a:txBody>
                  <a:tcPr marL="68580" marR="68580" marT="0" marB="0" anchor="ctr"/>
                </a:tc>
                <a:tc rowSpan="4">
                  <a:txBody>
                    <a:bodyPr/>
                    <a:lstStyle/>
                    <a:p>
                      <a:pPr algn="ctr">
                        <a:spcAft>
                          <a:spcPts val="0"/>
                        </a:spcAft>
                      </a:pPr>
                      <a:r>
                        <a:rPr lang="zh-CN" sz="2400" kern="100">
                          <a:effectLst/>
                          <a:latin typeface="幼圆" panose="02010509060101010101" pitchFamily="49" charset="-122"/>
                          <a:ea typeface="幼圆" panose="02010509060101010101" pitchFamily="49" charset="-122"/>
                        </a:rPr>
                        <a:t>月薪制</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test6</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10000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普通</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400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test7</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15000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严重</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1200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436774">
                <a:tc>
                  <a:txBody>
                    <a:bodyPr/>
                    <a:lstStyle/>
                    <a:p>
                      <a:pPr algn="ctr">
                        <a:spcAft>
                          <a:spcPts val="0"/>
                        </a:spcAft>
                      </a:pPr>
                      <a:r>
                        <a:rPr lang="en-US" sz="2400" kern="100">
                          <a:effectLst/>
                          <a:latin typeface="幼圆" panose="02010509060101010101" pitchFamily="49" charset="-122"/>
                          <a:ea typeface="幼圆" panose="02010509060101010101" pitchFamily="49" charset="-122"/>
                        </a:rPr>
                        <a:t>test8</a:t>
                      </a:r>
                      <a:endParaRPr lang="zh-CN" sz="2400" kern="100">
                        <a:effectLst/>
                        <a:latin typeface="幼圆" panose="02010509060101010101" pitchFamily="49" charset="-122"/>
                        <a:ea typeface="幼圆" panose="02010509060101010101" pitchFamily="49" charset="-122"/>
                      </a:endParaRPr>
                    </a:p>
                  </a:txBody>
                  <a:tcPr marL="68580" marR="68580" marT="0" marB="0" anchor="ctr"/>
                </a:tc>
                <a:tc vMerge="1">
                  <a:tcP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8000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普通</a:t>
                      </a:r>
                      <a:r>
                        <a:rPr lang="en-US" sz="2400" kern="100">
                          <a:effectLst/>
                          <a:latin typeface="幼圆" panose="02010509060101010101" pitchFamily="49" charset="-122"/>
                          <a:ea typeface="幼圆" panose="02010509060101010101" pitchFamily="49" charset="-122"/>
                        </a:rPr>
                        <a:t>+</a:t>
                      </a:r>
                      <a:r>
                        <a:rPr lang="zh-CN" sz="2400" kern="100">
                          <a:effectLst/>
                          <a:latin typeface="幼圆" panose="02010509060101010101" pitchFamily="49" charset="-122"/>
                          <a:ea typeface="幼圆" panose="02010509060101010101" pitchFamily="49" charset="-122"/>
                        </a:rPr>
                        <a:t>严重</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960</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4" name="图片 1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6" name="组合 15"/>
          <p:cNvGrpSpPr/>
          <p:nvPr/>
        </p:nvGrpSpPr>
        <p:grpSpPr>
          <a:xfrm>
            <a:off x="2875280" y="1387475"/>
            <a:ext cx="7602013" cy="4698365"/>
            <a:chOff x="3210560" y="1519555"/>
            <a:chExt cx="7602013" cy="4698365"/>
          </a:xfrm>
        </p:grpSpPr>
        <p:pic>
          <p:nvPicPr>
            <p:cNvPr id="911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0560" y="1519555"/>
              <a:ext cx="7602013" cy="469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3504883" y="2500313"/>
              <a:ext cx="5019358" cy="33721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0070C0"/>
                  </a:solidFill>
                  <a:latin typeface="Lucida Sans Unicode" panose="020B0602030504020204"/>
                  <a:ea typeface="微软雅黑" panose="020B0503020204020204" pitchFamily="34" charset="-122"/>
                  <a:cs typeface="Lucida Sans Unicode" panose="020B0602030504020204"/>
                </a:rPr>
                <a:t>正交</a:t>
              </a:r>
              <a:r>
                <a:rPr lang="zh-CN" altLang="zh-CN" sz="2400" dirty="0">
                  <a:solidFill>
                    <a:srgbClr val="0070C0"/>
                  </a:solidFill>
                  <a:latin typeface="Lucida Sans Unicode" panose="020B0602030504020204"/>
                  <a:ea typeface="微软雅黑" panose="020B0503020204020204" pitchFamily="34" charset="-122"/>
                  <a:cs typeface="Lucida Sans Unicode" panose="020B0602030504020204"/>
                </a:rPr>
                <a:t>实验设计法（</a:t>
              </a:r>
              <a:r>
                <a:rPr lang="en-US" altLang="zh-CN" sz="2400" dirty="0">
                  <a:solidFill>
                    <a:srgbClr val="0070C0"/>
                  </a:solidFill>
                  <a:latin typeface="Lucida Sans Unicode" panose="020B0602030504020204"/>
                  <a:ea typeface="微软雅黑" panose="020B0503020204020204" pitchFamily="34" charset="-122"/>
                  <a:cs typeface="Lucida Sans Unicode" panose="020B0602030504020204"/>
                </a:rPr>
                <a:t>Orthogonal experimental design</a:t>
              </a:r>
              <a:r>
                <a:rPr lang="zh-CN" altLang="zh-CN" sz="2400" dirty="0">
                  <a:solidFill>
                    <a:srgbClr val="0070C0"/>
                  </a:solidFill>
                  <a:latin typeface="Lucida Sans Unicode" panose="020B0602030504020204"/>
                  <a:ea typeface="微软雅黑" panose="020B0503020204020204" pitchFamily="34" charset="-122"/>
                  <a:cs typeface="Lucida Sans Unicode" panose="020B0602030504020204"/>
                </a:rPr>
                <a:t>）是指从大量的实验点中挑选出适量的、有代表性的点，依据</a:t>
              </a:r>
              <a:r>
                <a:rPr lang="en-US" altLang="zh-CN" sz="2400" dirty="0" err="1">
                  <a:solidFill>
                    <a:srgbClr val="0070C0"/>
                  </a:solidFill>
                  <a:latin typeface="Lucida Sans Unicode" panose="020B0602030504020204"/>
                  <a:ea typeface="微软雅黑" panose="020B0503020204020204" pitchFamily="34" charset="-122"/>
                  <a:cs typeface="Lucida Sans Unicode" panose="020B0602030504020204"/>
                </a:rPr>
                <a:t>Glois</a:t>
              </a:r>
              <a:r>
                <a:rPr lang="zh-CN" altLang="zh-CN" sz="2400" dirty="0">
                  <a:solidFill>
                    <a:srgbClr val="0070C0"/>
                  </a:solidFill>
                  <a:latin typeface="Lucida Sans Unicode" panose="020B0602030504020204"/>
                  <a:ea typeface="微软雅黑" panose="020B0503020204020204" pitchFamily="34" charset="-122"/>
                  <a:cs typeface="Lucida Sans Unicode" panose="020B0602030504020204"/>
                </a:rPr>
                <a:t>理论导出“正交表”，从而合理的安排实验的一种实验设计方法</a:t>
              </a:r>
              <a:r>
                <a:rPr lang="zh-CN" altLang="zh-CN" sz="2400" dirty="0" smtClean="0">
                  <a:solidFill>
                    <a:srgbClr val="0070C0"/>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rgbClr val="0070C0"/>
                </a:solidFill>
                <a:latin typeface="Lucida Sans Unicode" panose="020B0602030504020204"/>
                <a:ea typeface="微软雅黑" panose="020B0503020204020204" pitchFamily="34" charset="-122"/>
                <a:cs typeface="Lucida Sans Unicode" panose="020B0602030504020204"/>
              </a:endParaRPr>
            </a:p>
          </p:txBody>
        </p:sp>
      </p:gr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内容占位符 2"/>
          <p:cNvSpPr txBox="1"/>
          <p:nvPr/>
        </p:nvSpPr>
        <p:spPr>
          <a:xfrm>
            <a:off x="2790190" y="1914844"/>
            <a:ext cx="8026401" cy="322611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实验设计法包含三个关键因素，具体如下所示。</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指标</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：判断实验结果优劣的标准。</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因子</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：因子也称为因素，是指所有影响实验指标的条件。</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因子</a:t>
            </a:r>
            <a:r>
              <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rPr>
              <a:t>的状态</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：因子的状态也叫因子的水平，它指的是因子变量的取值。</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内容占位符 2"/>
          <p:cNvSpPr txBox="1"/>
          <p:nvPr/>
        </p:nvSpPr>
        <p:spPr>
          <a:xfrm>
            <a:off x="5781675" y="2652713"/>
            <a:ext cx="5495925" cy="26266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利用正交实验法设计测试用例的步骤：</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1</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ction="ppaction://hlinksldjump"/>
              </a:rPr>
              <a:t>、提取因子，构造因子状态表</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2</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2" action="ppaction://hlinksldjump"/>
              </a:rPr>
              <a:t>、加权筛选，简化因子状态表</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3</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3" action="ppaction://hlinksldjump"/>
              </a:rPr>
              <a:t>、构建正交表，设计测试用例</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921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552" y="1591945"/>
            <a:ext cx="2784475" cy="4348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randombar(horizontal)">
                                      <p:cBhvr>
                                        <p:cTn id="7" dur="500"/>
                                        <p:tgtEl>
                                          <p:spTgt spid="9216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内容占位符 2"/>
          <p:cNvSpPr txBox="1"/>
          <p:nvPr/>
        </p:nvSpPr>
        <p:spPr>
          <a:xfrm>
            <a:off x="1777046" y="2195513"/>
            <a:ext cx="3417253" cy="2762567"/>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分析</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软件的规格需求说明得到影响软件功能的因子，确定因子可以有哪些取值，即确定因子的状态</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7" name="内容占位符 2"/>
          <p:cNvSpPr txBox="1"/>
          <p:nvPr/>
        </p:nvSpPr>
        <p:spPr>
          <a:xfrm>
            <a:off x="6228080" y="1474153"/>
            <a:ext cx="5069840" cy="4662487"/>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例如</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，某一软件的运行受到操作系统和数据库的影响，因此影响其运行是否成功的因子有操作系统和数据库两个，而操作系统有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Windows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Linux</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Mac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三个取值，数据库有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MySQL</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MongDB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Oracle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三个取值，因此操作系统的因子状态为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，数据库因子状态为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9" name="任意多边形 18"/>
          <p:cNvSpPr/>
          <p:nvPr/>
        </p:nvSpPr>
        <p:spPr>
          <a:xfrm>
            <a:off x="5366597" y="335118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5527675" y="1668146"/>
            <a:ext cx="2204719" cy="7499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因子</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状态表</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13" name="表格 12"/>
          <p:cNvGraphicFramePr>
            <a:graphicFrameLocks noGrp="1"/>
          </p:cNvGraphicFramePr>
          <p:nvPr/>
        </p:nvGraphicFramePr>
        <p:xfrm>
          <a:off x="2824479" y="2500314"/>
          <a:ext cx="7416800" cy="2132646"/>
        </p:xfrm>
        <a:graphic>
          <a:graphicData uri="http://schemas.openxmlformats.org/drawingml/2006/table">
            <a:tbl>
              <a:tblPr firstRow="1" firstCol="1" bandRow="1">
                <a:tableStyleId>{5C22544A-7EE6-4342-B048-85BDC9FD1C3A}</a:tableStyleId>
              </a:tblPr>
              <a:tblGrid>
                <a:gridCol w="1853765"/>
                <a:gridCol w="1853765"/>
                <a:gridCol w="1854635"/>
                <a:gridCol w="1854635"/>
              </a:tblGrid>
              <a:tr h="707080">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因子</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gridSpan="3">
                  <a:txBody>
                    <a:bodyPr/>
                    <a:lstStyle/>
                    <a:p>
                      <a:pPr algn="ctr">
                        <a:spcAft>
                          <a:spcPts val="0"/>
                        </a:spcAft>
                      </a:pPr>
                      <a:r>
                        <a:rPr lang="zh-CN" sz="2400" kern="100">
                          <a:effectLst/>
                          <a:latin typeface="幼圆" panose="02010509060101010101" pitchFamily="49" charset="-122"/>
                          <a:ea typeface="幼圆" panose="02010509060101010101" pitchFamily="49" charset="-122"/>
                        </a:rPr>
                        <a:t>因子的状态</a:t>
                      </a:r>
                      <a:endParaRPr lang="zh-CN" sz="2400" kern="100">
                        <a:effectLst/>
                        <a:latin typeface="幼圆" panose="02010509060101010101" pitchFamily="49" charset="-122"/>
                        <a:ea typeface="幼圆" panose="02010509060101010101" pitchFamily="49" charset="-122"/>
                      </a:endParaRPr>
                    </a:p>
                  </a:txBody>
                  <a:tcPr marL="68580" marR="68580" marT="0" marB="0" anchor="ctr"/>
                </a:tc>
                <a:tc hMerge="1">
                  <a:tcPr/>
                </a:tc>
                <a:tc hMerge="1">
                  <a:tcPr/>
                </a:tc>
              </a:tr>
              <a:tr h="712783">
                <a:tc>
                  <a:txBody>
                    <a:bodyPr/>
                    <a:lstStyle/>
                    <a:p>
                      <a:pPr algn="ctr">
                        <a:spcAft>
                          <a:spcPts val="0"/>
                        </a:spcAft>
                      </a:pPr>
                      <a:r>
                        <a:rPr lang="zh-CN" sz="2400" kern="100" dirty="0">
                          <a:effectLst/>
                          <a:latin typeface="幼圆" panose="02010509060101010101" pitchFamily="49" charset="-122"/>
                          <a:ea typeface="幼圆" panose="02010509060101010101" pitchFamily="49" charset="-122"/>
                        </a:rPr>
                        <a:t>操作系统</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Linux</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Mac</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712783">
                <a:tc>
                  <a:txBody>
                    <a:bodyPr/>
                    <a:lstStyle/>
                    <a:p>
                      <a:pPr algn="ctr">
                        <a:spcAft>
                          <a:spcPts val="0"/>
                        </a:spcAft>
                      </a:pPr>
                      <a:r>
                        <a:rPr lang="zh-CN" sz="2400" kern="100">
                          <a:effectLst/>
                          <a:latin typeface="幼圆" panose="02010509060101010101" pitchFamily="49" charset="-122"/>
                          <a:ea typeface="幼圆" panose="02010509060101010101" pitchFamily="49" charset="-122"/>
                        </a:rPr>
                        <a:t>数据库</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MySQL</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err="1">
                          <a:effectLst/>
                          <a:latin typeface="幼圆" panose="02010509060101010101" pitchFamily="49" charset="-122"/>
                          <a:ea typeface="幼圆" panose="02010509060101010101" pitchFamily="49" charset="-122"/>
                        </a:rPr>
                        <a:t>MongoDB</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Oracle</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pic>
        <p:nvPicPr>
          <p:cNvPr id="17"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1588" y="505841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703386" y="1739266"/>
            <a:ext cx="9665653" cy="30562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实际软件测试中，软件的因子及因子的状态会有很多，每个因子及其状态对软件的作用也大不相同，如果把这些因子及状态都划分到因子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状态表中，最后生成的测试用例会相当庞大，从而影响软件测试的效率。因此需要根据因子及状态的重要程度进行加权筛选，选出重要的因子与状态，简化因子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状态表。</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703385" y="1871346"/>
            <a:ext cx="9665653" cy="30562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实际软件测试中，软件的因子及因子的状态会有很多，每个因子及其状态对软件的作用也大不相同，如果把这些因子及状态都划分到因子</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状态表中，最后生成的测试用例会相当庞大，从而影响软件测试的效率。因此需要根据因子及状态的重要程度进行加权筛选，选出重要的因子与状态，简化因子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状态表。</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5364480" y="1718946"/>
            <a:ext cx="6004559" cy="39604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加权</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筛选就是根据因子或状态的重要程度、出现频率等因素计算因子和状态的权值，权值越大，表明因子或状态越重要，而权值越小，表明因子或状态的重要性越小。加权筛选之后，可以去掉一部分权值较小的因子或状态，使得最后生成的的测试用例集缩减到允许的范围。</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937" y="1529874"/>
            <a:ext cx="3733246" cy="433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588" y="54851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554480" y="1525906"/>
            <a:ext cx="10058400" cy="39604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的表示形式为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a:t>
            </a:r>
            <a:r>
              <a:rPr lang="en-US" altLang="zh-CN" sz="2400" baseline="-25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t</a:t>
            </a:r>
            <a:r>
              <a:rPr lang="en-US" altLang="zh-CN" sz="2400" baseline="300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）来表示。</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L</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表示正交表。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为正交表的行数，正交表的每一行可以设计一个测试用例，因此行数</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也表示可以设计的测试用例的数目。</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表示正交实验的因子数目，即正交表的列数，因此正交表是一个</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列的表。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称为水平数，表示每个因子能够取得的最大值，即因子有多少个状态</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124519" y="1381383"/>
            <a:ext cx="2665161" cy="6515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等价类划分原则：</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70324" y="1707169"/>
            <a:ext cx="6066157" cy="4063712"/>
            <a:chOff x="3870324" y="1707168"/>
            <a:chExt cx="6553836" cy="4401059"/>
          </a:xfrm>
        </p:grpSpPr>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0324" y="1707168"/>
              <a:ext cx="6553836" cy="44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内容占位符 2"/>
            <p:cNvSpPr txBox="1"/>
            <p:nvPr/>
          </p:nvSpPr>
          <p:spPr>
            <a:xfrm>
              <a:off x="5747752" y="2480063"/>
              <a:ext cx="4287520" cy="30664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在某一个等价类中，每个输入数据在程序中的处理方式都不相同，则应将该等价类划分成更小的等价类，并建立等价表。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554480" y="1424306"/>
            <a:ext cx="10058400" cy="19802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例如</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a:t>
            </a:r>
            <a:r>
              <a:rPr lang="en-US" altLang="zh-CN" sz="2400" baseline="-25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）是最简单的正交表，它表示该实验有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个因子，每个因子有两个状态，可以做</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次实验，如果用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表示每个因子的两种状态，则该正交表就是一个</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列的</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表</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aphicFrame>
        <p:nvGraphicFramePr>
          <p:cNvPr id="13" name="表格 12"/>
          <p:cNvGraphicFramePr>
            <a:graphicFrameLocks noGrp="1"/>
          </p:cNvGraphicFramePr>
          <p:nvPr/>
        </p:nvGraphicFramePr>
        <p:xfrm>
          <a:off x="2578099" y="3272473"/>
          <a:ext cx="7442202" cy="2324894"/>
        </p:xfrm>
        <a:graphic>
          <a:graphicData uri="http://schemas.openxmlformats.org/drawingml/2006/table">
            <a:tbl>
              <a:tblPr firstRow="1" firstCol="1" bandRow="1">
                <a:tableStyleId>{5C22544A-7EE6-4342-B048-85BDC9FD1C3A}</a:tableStyleId>
              </a:tblPr>
              <a:tblGrid>
                <a:gridCol w="1496874"/>
                <a:gridCol w="1981776"/>
                <a:gridCol w="1981776"/>
                <a:gridCol w="1981776"/>
              </a:tblGrid>
              <a:tr h="752282">
                <a:tc>
                  <a:txBody>
                    <a:bodyPr/>
                    <a:lstStyle/>
                    <a:p>
                      <a:pPr indent="600075" algn="just">
                        <a:spcAft>
                          <a:spcPts val="0"/>
                        </a:spcAft>
                      </a:pPr>
                      <a:r>
                        <a:rPr lang="en-US" altLang="zh-CN" sz="2400" kern="100" dirty="0" smtClean="0">
                          <a:effectLst/>
                          <a:latin typeface="幼圆" panose="02010509060101010101" pitchFamily="49" charset="-122"/>
                          <a:ea typeface="幼圆" panose="02010509060101010101" pitchFamily="49" charset="-122"/>
                        </a:rPr>
                        <a:t> </a:t>
                      </a:r>
                      <a:r>
                        <a:rPr lang="zh-CN" sz="2400" kern="100" dirty="0" smtClean="0">
                          <a:effectLst/>
                          <a:latin typeface="幼圆" panose="02010509060101010101" pitchFamily="49" charset="-122"/>
                          <a:ea typeface="幼圆" panose="02010509060101010101" pitchFamily="49" charset="-122"/>
                        </a:rPr>
                        <a:t>行</a:t>
                      </a:r>
                      <a:endParaRPr lang="zh-CN" sz="2400" kern="100" dirty="0">
                        <a:effectLst/>
                        <a:latin typeface="幼圆" panose="02010509060101010101" pitchFamily="49" charset="-122"/>
                        <a:ea typeface="幼圆" panose="02010509060101010101" pitchFamily="49" charset="-122"/>
                      </a:endParaRPr>
                    </a:p>
                    <a:p>
                      <a:pPr indent="133350" algn="just">
                        <a:spcAft>
                          <a:spcPts val="0"/>
                        </a:spcAft>
                      </a:pPr>
                      <a:r>
                        <a:rPr lang="zh-CN" sz="2400" kern="100" dirty="0">
                          <a:effectLst/>
                          <a:latin typeface="幼圆" panose="02010509060101010101" pitchFamily="49" charset="-122"/>
                          <a:ea typeface="幼圆" panose="02010509060101010101" pitchFamily="49" charset="-122"/>
                        </a:rPr>
                        <a:t>列</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3153">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3153">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3153">
                <a:tc>
                  <a:txBody>
                    <a:bodyPr/>
                    <a:lstStyle/>
                    <a:p>
                      <a:pPr algn="ctr">
                        <a:spcAft>
                          <a:spcPts val="0"/>
                        </a:spcAft>
                      </a:pPr>
                      <a:r>
                        <a:rPr lang="en-US" sz="2400" kern="100">
                          <a:effectLst/>
                          <a:latin typeface="幼圆" panose="02010509060101010101" pitchFamily="49" charset="-122"/>
                          <a:ea typeface="幼圆" panose="02010509060101010101" pitchFamily="49" charset="-122"/>
                        </a:rPr>
                        <a:t>3</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93153">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4</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15" name="AutoShape 1"/>
          <p:cNvSpPr>
            <a:spLocks noChangeShapeType="1"/>
          </p:cNvSpPr>
          <p:nvPr/>
        </p:nvSpPr>
        <p:spPr bwMode="auto">
          <a:xfrm>
            <a:off x="2590800" y="3287554"/>
            <a:ext cx="1452245" cy="69935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pic>
        <p:nvPicPr>
          <p:cNvPr id="18"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0788" y="581025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par>
                                <p:cTn id="12" presetID="16" presetClass="entr" presetSubtype="21"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5889307" y="1813019"/>
            <a:ext cx="5479733" cy="35642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实际软件测试中，大多数情况下，软件有多个因子，每个因子的状态数目都不相同，即各列的水平数不等，这样的正交表称为混合正交表，如</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L8(2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，这个正交表表示有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个因子有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种状态，有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个因子有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种状态</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798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0839" y="1724212"/>
            <a:ext cx="4573677" cy="372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14" presetClass="entr" presetSubtype="10" fill="hold" nodeType="withEffect">
                                  <p:stCondLst>
                                    <p:cond delay="0"/>
                                  </p:stCondLst>
                                  <p:childTnLst>
                                    <p:set>
                                      <p:cBhvr>
                                        <p:cTn id="9" dur="1" fill="hold">
                                          <p:stCondLst>
                                            <p:cond delay="0"/>
                                          </p:stCondLst>
                                        </p:cTn>
                                        <p:tgtEl>
                                          <p:spTgt spid="79874"/>
                                        </p:tgtEl>
                                        <p:attrNameLst>
                                          <p:attrName>style.visibility</p:attrName>
                                        </p:attrNameLst>
                                      </p:cBhvr>
                                      <p:to>
                                        <p:strVal val="visible"/>
                                      </p:to>
                                    </p:set>
                                    <p:animEffect transition="in" filter="randombar(horizontal)">
                                      <p:cBhvr>
                                        <p:cTn id="10"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554480" y="1424306"/>
            <a:ext cx="10017760" cy="42652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混合</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正交表往往难以确定测试用例的数目，即</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的值，这种情况下，读者可以登录正交表的一些权威网站，查询</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值</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下面为</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读者</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提供一个正交表查询</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网</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站：</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rPr>
              <a:t>https</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rPr>
              <a:t>://</a:t>
            </a:r>
            <a:r>
              <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hlinkClick r:id="rId1"/>
              </a:rPr>
              <a:t>support.sas.com/techsup/technote/ts723_Designs.txt</a:t>
            </a:r>
            <a:r>
              <a:rPr lang="zh-CN" altLang="en-US" sz="2400" dirty="0" smtClean="0"/>
              <a:t>。</a:t>
            </a:r>
            <a:endParaRPr lang="en-US" altLang="zh-CN" sz="2400" dirty="0" smtClean="0"/>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在这</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里，可以查询到不同因子数、不同水平数的正交表的</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n</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值</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5821680" y="2540953"/>
            <a:ext cx="4815840" cy="25898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最大的特点是取点均匀分散、齐整可比，每一列中每种数字出现的次数都相等，即每种状态的取值次数相等。</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80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3955" y="1469845"/>
            <a:ext cx="2797810" cy="437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53" presetClass="entr" presetSubtype="16" fill="hold" nodeType="withEffect">
                                  <p:stCondLst>
                                    <p:cond delay="0"/>
                                  </p:stCondLst>
                                  <p:childTnLst>
                                    <p:set>
                                      <p:cBhvr>
                                        <p:cTn id="9" dur="1" fill="hold">
                                          <p:stCondLst>
                                            <p:cond delay="0"/>
                                          </p:stCondLst>
                                        </p:cTn>
                                        <p:tgtEl>
                                          <p:spTgt spid="80898"/>
                                        </p:tgtEl>
                                        <p:attrNameLst>
                                          <p:attrName>style.visibility</p:attrName>
                                        </p:attrNameLst>
                                      </p:cBhvr>
                                      <p:to>
                                        <p:strVal val="visible"/>
                                      </p:to>
                                    </p:set>
                                    <p:anim calcmode="lin" valueType="num">
                                      <p:cBhvr>
                                        <p:cTn id="10" dur="500" fill="hold"/>
                                        <p:tgtEl>
                                          <p:spTgt spid="80898"/>
                                        </p:tgtEl>
                                        <p:attrNameLst>
                                          <p:attrName>ppt_w</p:attrName>
                                        </p:attrNameLst>
                                      </p:cBhvr>
                                      <p:tavLst>
                                        <p:tav tm="0">
                                          <p:val>
                                            <p:fltVal val="0"/>
                                          </p:val>
                                        </p:tav>
                                        <p:tav tm="100000">
                                          <p:val>
                                            <p:strVal val="#ppt_w"/>
                                          </p:val>
                                        </p:tav>
                                      </p:tavLst>
                                    </p:anim>
                                    <p:anim calcmode="lin" valueType="num">
                                      <p:cBhvr>
                                        <p:cTn id="11" dur="500" fill="hold"/>
                                        <p:tgtEl>
                                          <p:spTgt spid="80898"/>
                                        </p:tgtEl>
                                        <p:attrNameLst>
                                          <p:attrName>ppt_h</p:attrName>
                                        </p:attrNameLst>
                                      </p:cBhvr>
                                      <p:tavLst>
                                        <p:tav tm="0">
                                          <p:val>
                                            <p:fltVal val="0"/>
                                          </p:val>
                                        </p:tav>
                                        <p:tav tm="100000">
                                          <p:val>
                                            <p:strVal val="#ppt_h"/>
                                          </p:val>
                                        </p:tav>
                                      </p:tavLst>
                                    </p:anim>
                                    <p:animEffect transition="in" filter="fade">
                                      <p:cBhvr>
                                        <p:cTn id="12"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794827" y="1839913"/>
            <a:ext cx="9807893" cy="31689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以</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a:t>
            </a:r>
            <a:r>
              <a:rPr lang="en-US" altLang="zh-CN" sz="2400" baseline="-25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en-US" altLang="zh-CN" sz="2400" baseline="300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为例：</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每一列都是取两个</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和两个</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；在表</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2-22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中，第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列中，</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和</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的取值个数都是</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，在第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列中，</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的取值个数均为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。此外，任意两列组成的对数出现的次数相等</a:t>
            </a:r>
            <a:r>
              <a:rPr lang="zh-CN" altLang="en-US"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第</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1~2</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列共组成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对数据：（</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），这</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对数据各出现一次，其他任意两列也</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如此</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3" name="图片 1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5818187" y="2114232"/>
            <a:ext cx="5256213" cy="31689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正交表中，每个因子的每个水平与另一个因子的各水平都“交互”一次，这就是正交性，它保证了实验点均匀分散在因子与水平的组合之中，因此具有很强的代表性。</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grpSp>
        <p:nvGrpSpPr>
          <p:cNvPr id="13" name="组合 12"/>
          <p:cNvGrpSpPr/>
          <p:nvPr/>
        </p:nvGrpSpPr>
        <p:grpSpPr>
          <a:xfrm>
            <a:off x="1703387" y="1728153"/>
            <a:ext cx="3702685" cy="3702686"/>
            <a:chOff x="1703387" y="1728153"/>
            <a:chExt cx="3702685" cy="3702686"/>
          </a:xfrm>
        </p:grpSpPr>
        <p:pic>
          <p:nvPicPr>
            <p:cNvPr id="81922" name="Picture 2" descr="http://img.juimg.com/tuku/yulantu/110822/23-110R21541263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03387" y="1728153"/>
              <a:ext cx="3702685" cy="3702686"/>
            </a:xfrm>
            <a:prstGeom prst="rect">
              <a:avLst/>
            </a:prstGeom>
            <a:noFill/>
            <a:extLst>
              <a:ext uri="{909E8E84-426E-40DD-AFC4-6F175D3DCCD1}">
                <a14:hiddenFill xmlns:a14="http://schemas.microsoft.com/office/drawing/2010/main">
                  <a:solidFill>
                    <a:srgbClr val="FFFFFF"/>
                  </a:solidFill>
                </a14:hiddenFill>
              </a:ext>
            </a:extLst>
          </p:spPr>
        </p:pic>
        <p:sp>
          <p:nvSpPr>
            <p:cNvPr id="17" name="内容占位符 2"/>
            <p:cNvSpPr txBox="1"/>
            <p:nvPr/>
          </p:nvSpPr>
          <p:spPr>
            <a:xfrm>
              <a:off x="2901950" y="3485833"/>
              <a:ext cx="1151890" cy="6696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Lucida Sans Unicode" panose="020B0602030504020204"/>
                  <a:ea typeface="微软雅黑" panose="020B0503020204020204" pitchFamily="34" charset="-122"/>
                  <a:cs typeface="Lucida Sans Unicode" panose="020B0602030504020204"/>
                </a:rPr>
                <a:t>正交表</a:t>
              </a:r>
              <a:endParaRPr lang="zh-CN" altLang="zh-CN" sz="2400" dirty="0">
                <a:solidFill>
                  <a:srgbClr val="FF0000"/>
                </a:solidFill>
                <a:latin typeface="Lucida Sans Unicode" panose="020B0602030504020204"/>
                <a:ea typeface="微软雅黑" panose="020B0503020204020204" pitchFamily="34" charset="-122"/>
                <a:cs typeface="Lucida Sans Unicode" panose="020B0602030504020204"/>
              </a:endParaRPr>
            </a:p>
          </p:txBody>
        </p:sp>
      </p:grpSp>
      <p:pic>
        <p:nvPicPr>
          <p:cNvPr id="15" name="图片 1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977390" y="2043113"/>
            <a:ext cx="5110480" cy="332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对于</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受多因子多水平影响的软件，正交实验法可以高效适量的生成测试用例，减少测试工作量，并且利用正交实验法得到的测试用例具有一定的覆盖度，检错率可达</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50%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以上</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95920" y="1489941"/>
            <a:ext cx="3039745" cy="4275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8452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2.4.1 </a:t>
            </a:r>
            <a:r>
              <a:rPr lang="zh-CN" altLang="en-US" sz="3200" b="1" dirty="0" smtClean="0">
                <a:solidFill>
                  <a:srgbClr val="1353A2"/>
                </a:solidFill>
                <a:latin typeface="微软雅黑" panose="020B0503020204020204" pitchFamily="34" charset="-122"/>
                <a:ea typeface="微软雅黑" panose="020B0503020204020204" pitchFamily="34" charset="-122"/>
              </a:rPr>
              <a:t>正交实验设计法概述</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6224270" y="2215833"/>
            <a:ext cx="5110480" cy="30775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实验法虽然好用，但在选择正交表时要注意先要确定实验因子、状态及它们之间的交互作用，选择合适的正交表，同时还要考虑实验的精度要求、费用、时长等因素。</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1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4197" y="133842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内容占位符 2"/>
          <p:cNvSpPr txBox="1"/>
          <p:nvPr/>
        </p:nvSpPr>
        <p:spPr>
          <a:xfrm>
            <a:off x="4256689" y="187417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8"/>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914908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2.4.2 </a:t>
            </a:r>
            <a:r>
              <a:rPr lang="zh-CN" altLang="en-US" sz="3200" b="1" dirty="0" smtClean="0">
                <a:solidFill>
                  <a:srgbClr val="1353A2"/>
                </a:solidFill>
                <a:latin typeface="微软雅黑" panose="020B0503020204020204" pitchFamily="34" charset="-122"/>
                <a:ea typeface="微软雅黑" panose="020B0503020204020204" pitchFamily="34" charset="-122"/>
              </a:rPr>
              <a:t>实例：微信</a:t>
            </a:r>
            <a:r>
              <a:rPr lang="en-US" altLang="zh-CN" sz="3200" b="1" dirty="0" smtClean="0">
                <a:solidFill>
                  <a:srgbClr val="1353A2"/>
                </a:solidFill>
                <a:latin typeface="微软雅黑" panose="020B0503020204020204" pitchFamily="34" charset="-122"/>
                <a:ea typeface="微软雅黑" panose="020B0503020204020204" pitchFamily="34" charset="-122"/>
              </a:rPr>
              <a:t>Web</a:t>
            </a:r>
            <a:r>
              <a:rPr lang="zh-CN" altLang="en-US" sz="3200" b="1" dirty="0" smtClean="0">
                <a:solidFill>
                  <a:srgbClr val="1353A2"/>
                </a:solidFill>
                <a:latin typeface="微软雅黑" panose="020B0503020204020204" pitchFamily="34" charset="-122"/>
                <a:ea typeface="微软雅黑" panose="020B0503020204020204" pitchFamily="34" charset="-122"/>
              </a:rPr>
              <a:t>页面</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运行环境正交实验设计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6228080" y="1798889"/>
            <a:ext cx="4724400" cy="4002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微</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信是一款手机</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App</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软件，但它也有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web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版微信可以登录，如果要测试微信</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web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页面运行环境，需要考虑多种因素，在众多的因素中，我们可以选出几个影响比较大的因素，如服务器、操作系统，插件和浏览器。</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pic>
        <p:nvPicPr>
          <p:cNvPr id="849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5155" y="1971993"/>
            <a:ext cx="3858120" cy="3655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4994"/>
                                        </p:tgtEl>
                                        <p:attrNameLst>
                                          <p:attrName>style.visibility</p:attrName>
                                        </p:attrNameLst>
                                      </p:cBhvr>
                                      <p:to>
                                        <p:strVal val="visible"/>
                                      </p:to>
                                    </p:set>
                                    <p:animEffect transition="in" filter="wipe(up)">
                                      <p:cBhvr>
                                        <p:cTn id="11"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1"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72680" y="2500313"/>
            <a:ext cx="3718560" cy="371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914908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2.4.2 </a:t>
            </a:r>
            <a:r>
              <a:rPr lang="zh-CN" altLang="en-US" sz="3200" b="1" dirty="0" smtClean="0">
                <a:solidFill>
                  <a:srgbClr val="1353A2"/>
                </a:solidFill>
                <a:latin typeface="微软雅黑" panose="020B0503020204020204" pitchFamily="34" charset="-122"/>
                <a:ea typeface="微软雅黑" panose="020B0503020204020204" pitchFamily="34" charset="-122"/>
              </a:rPr>
              <a:t>实例：微信</a:t>
            </a:r>
            <a:r>
              <a:rPr lang="en-US" altLang="zh-CN" sz="3200" b="1" dirty="0" smtClean="0">
                <a:solidFill>
                  <a:srgbClr val="1353A2"/>
                </a:solidFill>
                <a:latin typeface="微软雅黑" panose="020B0503020204020204" pitchFamily="34" charset="-122"/>
                <a:ea typeface="微软雅黑" panose="020B0503020204020204" pitchFamily="34" charset="-122"/>
              </a:rPr>
              <a:t>Web</a:t>
            </a:r>
            <a:r>
              <a:rPr lang="zh-CN" altLang="en-US" sz="3200" b="1" dirty="0" smtClean="0">
                <a:solidFill>
                  <a:srgbClr val="1353A2"/>
                </a:solidFill>
                <a:latin typeface="微软雅黑" panose="020B0503020204020204" pitchFamily="34" charset="-122"/>
                <a:ea typeface="微软雅黑" panose="020B0503020204020204" pitchFamily="34" charset="-122"/>
              </a:rPr>
              <a:t>页面</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运行环境正交实验设计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391920" y="1809049"/>
            <a:ext cx="9875520" cy="36468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对于</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选取出的</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个影响因素，每个因素又有不同的取值，同样，在每个因素的多个值中，可以选出几个比较重要的</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值</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en-US"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a:buNone/>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服务器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IIS</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Apache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Jetty</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a:buNone/>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操作系统</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Windows7</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Windows10</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Linux</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a:buNone/>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插件</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：无、小程序、微信插件。</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a:p>
            <a:pPr marL="0" lvl="0" indent="0">
              <a:buNone/>
            </a:pP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  </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浏览器</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IE11</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Chrome</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r>
              <a:rPr lang="en-US" altLang="zh-CN" sz="2400" dirty="0" err="1">
                <a:solidFill>
                  <a:schemeClr val="bg1">
                    <a:lumMod val="50000"/>
                  </a:schemeClr>
                </a:solidFill>
                <a:latin typeface="Lucida Sans Unicode" panose="020B0602030504020204"/>
                <a:ea typeface="微软雅黑" panose="020B0503020204020204" pitchFamily="34" charset="-122"/>
                <a:cs typeface="Lucida Sans Unicode" panose="020B0602030504020204"/>
              </a:rPr>
              <a:t>FireFox</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3" name="AutoShape 4" descr="http://img4.imgtn.bdimg.com/it/u=3102781729,2146432433&amp;fm=214&amp;gp=0.jpg"/>
          <p:cNvSpPr>
            <a:spLocks noChangeAspect="1" noChangeArrowheads="1"/>
          </p:cNvSpPr>
          <p:nvPr/>
        </p:nvSpPr>
        <p:spPr bwMode="auto">
          <a:xfrm>
            <a:off x="155575" y="-1881188"/>
            <a:ext cx="3924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5" name="图片 1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6021"/>
                                        </p:tgtEl>
                                        <p:attrNameLst>
                                          <p:attrName>style.visibility</p:attrName>
                                        </p:attrNameLst>
                                      </p:cBhvr>
                                      <p:to>
                                        <p:strVal val="visible"/>
                                      </p:to>
                                    </p:set>
                                    <p:animEffect transition="in" filter="wipe(up)">
                                      <p:cBhvr>
                                        <p:cTn id="11"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2.1.1 </a:t>
            </a:r>
            <a:r>
              <a:rPr lang="zh-CN" altLang="en-US" sz="3200" b="1" dirty="0" smtClean="0">
                <a:solidFill>
                  <a:srgbClr val="1353A2"/>
                </a:solidFill>
                <a:latin typeface="微软雅黑" panose="020B0503020204020204" pitchFamily="34" charset="-122"/>
                <a:ea typeface="微软雅黑" panose="020B0503020204020204" pitchFamily="34" charset="-122"/>
              </a:rPr>
              <a:t>等价类划分法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内容占位符 2"/>
          <p:cNvSpPr txBox="1"/>
          <p:nvPr/>
        </p:nvSpPr>
        <p:spPr>
          <a:xfrm>
            <a:off x="1663984" y="1555432"/>
            <a:ext cx="5732496" cy="42154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同</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个等价类中的数据发现程序缺陷的能力是相同的，如果使用等价类中的其中一个数据不能捕获缺陷，那么使用等价类中的其他数据也不能捕获缺陷，同样，如果等价类中的其中一个数据能够捕获缺陷，那么该等价类中的其他数据也能捕获缺陷，即等价类中的所有输入数据都是等效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01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38783" y="1847056"/>
            <a:ext cx="28289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p:cTn id="7" dur="500" fill="hold"/>
                                        <p:tgtEl>
                                          <p:spTgt spid="50179"/>
                                        </p:tgtEl>
                                        <p:attrNameLst>
                                          <p:attrName>ppt_w</p:attrName>
                                        </p:attrNameLst>
                                      </p:cBhvr>
                                      <p:tavLst>
                                        <p:tav tm="0">
                                          <p:val>
                                            <p:fltVal val="0"/>
                                          </p:val>
                                        </p:tav>
                                        <p:tav tm="100000">
                                          <p:val>
                                            <p:strVal val="#ppt_w"/>
                                          </p:val>
                                        </p:tav>
                                      </p:tavLst>
                                    </p:anim>
                                    <p:anim calcmode="lin" valueType="num">
                                      <p:cBhvr>
                                        <p:cTn id="8" dur="500" fill="hold"/>
                                        <p:tgtEl>
                                          <p:spTgt spid="50179"/>
                                        </p:tgtEl>
                                        <p:attrNameLst>
                                          <p:attrName>ppt_h</p:attrName>
                                        </p:attrNameLst>
                                      </p:cBhvr>
                                      <p:tavLst>
                                        <p:tav tm="0">
                                          <p:val>
                                            <p:fltVal val="0"/>
                                          </p:val>
                                        </p:tav>
                                        <p:tav tm="100000">
                                          <p:val>
                                            <p:strVal val="#ppt_h"/>
                                          </p:val>
                                        </p:tav>
                                      </p:tavLst>
                                    </p:anim>
                                    <p:animEffect transition="in" filter="fade">
                                      <p:cBhvr>
                                        <p:cTn id="9" dur="500"/>
                                        <p:tgtEl>
                                          <p:spTgt spid="5017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914908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2.4.2 </a:t>
            </a:r>
            <a:r>
              <a:rPr lang="zh-CN" altLang="en-US" sz="3200" b="1" dirty="0" smtClean="0">
                <a:solidFill>
                  <a:srgbClr val="1353A2"/>
                </a:solidFill>
                <a:latin typeface="微软雅黑" panose="020B0503020204020204" pitchFamily="34" charset="-122"/>
                <a:ea typeface="微软雅黑" panose="020B0503020204020204" pitchFamily="34" charset="-122"/>
              </a:rPr>
              <a:t>实例：微信</a:t>
            </a:r>
            <a:r>
              <a:rPr lang="en-US" altLang="zh-CN" sz="3200" b="1" dirty="0" smtClean="0">
                <a:solidFill>
                  <a:srgbClr val="1353A2"/>
                </a:solidFill>
                <a:latin typeface="微软雅黑" panose="020B0503020204020204" pitchFamily="34" charset="-122"/>
                <a:ea typeface="微软雅黑" panose="020B0503020204020204" pitchFamily="34" charset="-122"/>
              </a:rPr>
              <a:t>Web</a:t>
            </a:r>
            <a:r>
              <a:rPr lang="zh-CN" altLang="en-US" sz="3200" b="1" dirty="0" smtClean="0">
                <a:solidFill>
                  <a:srgbClr val="1353A2"/>
                </a:solidFill>
                <a:latin typeface="微软雅黑" panose="020B0503020204020204" pitchFamily="34" charset="-122"/>
                <a:ea typeface="微软雅黑" panose="020B0503020204020204" pitchFamily="34" charset="-122"/>
              </a:rPr>
              <a:t>页面</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运行环境正交实验设计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493520" y="1473769"/>
            <a:ext cx="9987280" cy="155391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微</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信</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web</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版运行环境正交实验中有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个因子：服务器、操作系统、插件、浏览器，每个因子又有</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个水平，因此该正交表是一个</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4</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因子</a:t>
            </a:r>
            <a:r>
              <a:rPr lang="en-US"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3</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水平</a:t>
            </a: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正交表</a:t>
            </a:r>
            <a:r>
              <a:rPr lang="zh-CN" altLang="en-US"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3" name="AutoShape 4" descr="http://img4.imgtn.bdimg.com/it/u=3102781729,2146432433&amp;fm=214&amp;gp=0.jpg"/>
          <p:cNvSpPr>
            <a:spLocks noChangeAspect="1" noChangeArrowheads="1"/>
          </p:cNvSpPr>
          <p:nvPr/>
        </p:nvSpPr>
        <p:spPr bwMode="auto">
          <a:xfrm>
            <a:off x="155575" y="-1881188"/>
            <a:ext cx="3924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15" name="表格 14"/>
          <p:cNvGraphicFramePr>
            <a:graphicFrameLocks noGrp="1"/>
          </p:cNvGraphicFramePr>
          <p:nvPr/>
        </p:nvGraphicFramePr>
        <p:xfrm>
          <a:off x="2219326" y="2783843"/>
          <a:ext cx="8194674" cy="3352800"/>
        </p:xfrm>
        <a:graphic>
          <a:graphicData uri="http://schemas.openxmlformats.org/drawingml/2006/table">
            <a:tbl>
              <a:tblPr firstRow="1" firstCol="1" bandRow="1">
                <a:tableStyleId>{5C22544A-7EE6-4342-B048-85BDC9FD1C3A}</a:tableStyleId>
              </a:tblPr>
              <a:tblGrid>
                <a:gridCol w="1638550"/>
                <a:gridCol w="1638550"/>
                <a:gridCol w="1638550"/>
                <a:gridCol w="1639512"/>
                <a:gridCol w="1639512"/>
              </a:tblGrid>
              <a:tr h="436877">
                <a:tc>
                  <a:txBody>
                    <a:bodyPr/>
                    <a:lstStyle/>
                    <a:p>
                      <a:pPr algn="just">
                        <a:spcAft>
                          <a:spcPts val="0"/>
                        </a:spcAft>
                      </a:pPr>
                      <a:r>
                        <a:rPr lang="en-US" sz="2000" kern="100" dirty="0">
                          <a:effectLst/>
                          <a:latin typeface="幼圆" panose="02010509060101010101" pitchFamily="49" charset="-122"/>
                          <a:ea typeface="幼圆" panose="02010509060101010101" pitchFamily="49" charset="-122"/>
                        </a:rPr>
                        <a:t>  </a:t>
                      </a:r>
                      <a:r>
                        <a:rPr lang="en-US" sz="2000" kern="100" dirty="0" smtClean="0">
                          <a:effectLst/>
                          <a:latin typeface="幼圆" panose="02010509060101010101" pitchFamily="49" charset="-122"/>
                          <a:ea typeface="幼圆" panose="02010509060101010101" pitchFamily="49" charset="-122"/>
                        </a:rPr>
                        <a:t>     </a:t>
                      </a:r>
                      <a:r>
                        <a:rPr lang="zh-CN" sz="2000" kern="100" dirty="0" smtClean="0">
                          <a:effectLst/>
                          <a:latin typeface="幼圆" panose="02010509060101010101" pitchFamily="49" charset="-122"/>
                          <a:ea typeface="幼圆" panose="02010509060101010101" pitchFamily="49" charset="-122"/>
                        </a:rPr>
                        <a:t>行</a:t>
                      </a:r>
                      <a:r>
                        <a:rPr lang="en-US" altLang="zh-CN" sz="2000" kern="100" dirty="0" smtClean="0">
                          <a:effectLst/>
                          <a:latin typeface="幼圆" panose="02010509060101010101" pitchFamily="49" charset="-122"/>
                          <a:ea typeface="幼圆" panose="02010509060101010101" pitchFamily="49" charset="-122"/>
                        </a:rPr>
                        <a:t>     </a:t>
                      </a:r>
                      <a:r>
                        <a:rPr lang="zh-CN" sz="2000" kern="100" dirty="0" smtClean="0">
                          <a:effectLst/>
                          <a:latin typeface="幼圆" panose="02010509060101010101" pitchFamily="49" charset="-122"/>
                          <a:ea typeface="幼圆" panose="02010509060101010101" pitchFamily="49" charset="-122"/>
                        </a:rPr>
                        <a:t>列</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1</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2</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3</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4</a:t>
                      </a:r>
                      <a:endParaRPr lang="zh-CN" sz="2000" kern="100" dirty="0">
                        <a:effectLst/>
                        <a:latin typeface="幼圆" panose="02010509060101010101" pitchFamily="49" charset="-122"/>
                        <a:ea typeface="幼圆" panose="02010509060101010101" pitchFamily="49" charset="-122"/>
                      </a:endParaRPr>
                    </a:p>
                  </a:txBody>
                  <a:tcPr marL="68580" marR="68580" marT="0" marB="0" anchor="ctr" anchorCtr="1"/>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3</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4</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5</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6</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7</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8</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1</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0</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r>
              <a:tr h="274320">
                <a:tc>
                  <a:txBody>
                    <a:bodyPr/>
                    <a:lstStyle/>
                    <a:p>
                      <a:pPr algn="ctr">
                        <a:spcAft>
                          <a:spcPts val="0"/>
                        </a:spcAft>
                      </a:pPr>
                      <a:r>
                        <a:rPr lang="en-US" sz="2000" kern="100">
                          <a:effectLst/>
                          <a:latin typeface="幼圆" panose="02010509060101010101" pitchFamily="49" charset="-122"/>
                          <a:ea typeface="幼圆" panose="02010509060101010101" pitchFamily="49" charset="-122"/>
                        </a:rPr>
                        <a:t>9</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a:effectLst/>
                          <a:latin typeface="幼圆" panose="02010509060101010101" pitchFamily="49" charset="-122"/>
                          <a:ea typeface="幼圆" panose="02010509060101010101" pitchFamily="49" charset="-122"/>
                        </a:rPr>
                        <a:t>2</a:t>
                      </a:r>
                      <a:endParaRPr lang="zh-CN" sz="20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000" kern="100" dirty="0">
                          <a:effectLst/>
                          <a:latin typeface="幼圆" panose="02010509060101010101" pitchFamily="49" charset="-122"/>
                          <a:ea typeface="幼圆" panose="02010509060101010101" pitchFamily="49" charset="-122"/>
                        </a:rPr>
                        <a:t>0</a:t>
                      </a:r>
                      <a:endParaRPr lang="zh-CN" sz="20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16" name="AutoShape 1"/>
          <p:cNvSpPr>
            <a:spLocks noChangeShapeType="1"/>
          </p:cNvSpPr>
          <p:nvPr/>
        </p:nvSpPr>
        <p:spPr bwMode="auto">
          <a:xfrm>
            <a:off x="2241550" y="2802890"/>
            <a:ext cx="1628775" cy="59055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pic>
        <p:nvPicPr>
          <p:cNvPr id="17" name="图片 1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par>
                                <p:cTn id="12" presetID="16" presetClass="entr" presetSubtype="21"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914908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2.4.2 </a:t>
            </a:r>
            <a:r>
              <a:rPr lang="zh-CN" altLang="en-US" sz="3200" b="1" dirty="0" smtClean="0">
                <a:solidFill>
                  <a:srgbClr val="1353A2"/>
                </a:solidFill>
                <a:latin typeface="微软雅黑" panose="020B0503020204020204" pitchFamily="34" charset="-122"/>
                <a:ea typeface="微软雅黑" panose="020B0503020204020204" pitchFamily="34" charset="-122"/>
              </a:rPr>
              <a:t>实例：微信</a:t>
            </a:r>
            <a:r>
              <a:rPr lang="en-US" altLang="zh-CN" sz="3200" b="1" dirty="0" smtClean="0">
                <a:solidFill>
                  <a:srgbClr val="1353A2"/>
                </a:solidFill>
                <a:latin typeface="微软雅黑" panose="020B0503020204020204" pitchFamily="34" charset="-122"/>
                <a:ea typeface="微软雅黑" panose="020B0503020204020204" pitchFamily="34" charset="-122"/>
              </a:rPr>
              <a:t>Web</a:t>
            </a:r>
            <a:r>
              <a:rPr lang="zh-CN" altLang="en-US" sz="3200" b="1" dirty="0" smtClean="0">
                <a:solidFill>
                  <a:srgbClr val="1353A2"/>
                </a:solidFill>
                <a:latin typeface="微软雅黑" panose="020B0503020204020204" pitchFamily="34" charset="-122"/>
                <a:ea typeface="微软雅黑" panose="020B0503020204020204" pitchFamily="34" charset="-122"/>
              </a:rPr>
              <a:t>页面</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运行环境正交实验设计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4" name="AutoShape 6" descr="http://pic.58pic.com/58pic/15/36/55/92Q58PIChU5_1024.jpg"/>
          <p:cNvSpPr>
            <a:spLocks noChangeAspect="1" noChangeArrowheads="1"/>
          </p:cNvSpPr>
          <p:nvPr/>
        </p:nvSpPr>
        <p:spPr bwMode="auto">
          <a:xfrm>
            <a:off x="155575" y="-18811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http://pic.58pic.com/58pic/15/36/55/92Q58PIChU5_1024.jpg"/>
          <p:cNvSpPr>
            <a:spLocks noChangeAspect="1" noChangeArrowheads="1"/>
          </p:cNvSpPr>
          <p:nvPr/>
        </p:nvSpPr>
        <p:spPr bwMode="auto">
          <a:xfrm>
            <a:off x="307975" y="-17287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pic.58pic.com/58pic/15/36/55/92Q58PIChU5_1024.jpg"/>
          <p:cNvSpPr>
            <a:spLocks noChangeAspect="1" noChangeArrowheads="1"/>
          </p:cNvSpPr>
          <p:nvPr/>
        </p:nvSpPr>
        <p:spPr bwMode="auto">
          <a:xfrm>
            <a:off x="460375" y="-15763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12" descr="http://pic.58pic.com/58pic/15/36/55/92Q58PIChU5_1024.jpg"/>
          <p:cNvSpPr>
            <a:spLocks noChangeAspect="1" noChangeArrowheads="1"/>
          </p:cNvSpPr>
          <p:nvPr/>
        </p:nvSpPr>
        <p:spPr bwMode="auto">
          <a:xfrm>
            <a:off x="612775" y="-14239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14" descr="http://pic.58pic.com/58pic/15/36/55/92Q58PIChU5_1024.jpg"/>
          <p:cNvSpPr>
            <a:spLocks noChangeAspect="1" noChangeArrowheads="1"/>
          </p:cNvSpPr>
          <p:nvPr/>
        </p:nvSpPr>
        <p:spPr bwMode="auto">
          <a:xfrm>
            <a:off x="765175" y="-1271588"/>
            <a:ext cx="35623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AutoShape 2" descr="http://img1.imgtn.bdimg.com/it/u=4003056236,767210772&amp;fm=214&amp;gp=0.jpg"/>
          <p:cNvSpPr>
            <a:spLocks noChangeAspect="1" noChangeArrowheads="1"/>
          </p:cNvSpPr>
          <p:nvPr/>
        </p:nvSpPr>
        <p:spPr bwMode="auto">
          <a:xfrm>
            <a:off x="155575" y="-18811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4003056236,767210772&amp;fm=214&amp;gp=0.jpg"/>
          <p:cNvSpPr>
            <a:spLocks noChangeAspect="1" noChangeArrowheads="1"/>
          </p:cNvSpPr>
          <p:nvPr/>
        </p:nvSpPr>
        <p:spPr bwMode="auto">
          <a:xfrm>
            <a:off x="307975" y="-1728788"/>
            <a:ext cx="279082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AutoShape 2" descr="http://pic.58pic.com/58pic/12/70/19/33w58PIChCH.jpg"/>
          <p:cNvSpPr>
            <a:spLocks noChangeAspect="1" noChangeArrowheads="1"/>
          </p:cNvSpPr>
          <p:nvPr/>
        </p:nvSpPr>
        <p:spPr bwMode="auto">
          <a:xfrm>
            <a:off x="155575" y="-1881188"/>
            <a:ext cx="5067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a:xfrm>
            <a:off x="1493520" y="1362009"/>
            <a:ext cx="7508240" cy="776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Lucida Sans Unicode" panose="020B0602030504020204"/>
                <a:ea typeface="微软雅黑" panose="020B0503020204020204" pitchFamily="34" charset="-122"/>
                <a:cs typeface="Lucida Sans Unicode" panose="020B0602030504020204"/>
              </a:rPr>
              <a:t>将</a:t>
            </a:r>
            <a:r>
              <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rPr>
              <a:t>因子、状态映射到正交表，可生成具体的测试用例</a:t>
            </a:r>
            <a:endParaRPr lang="zh-CN" altLang="zh-CN" sz="2400" dirty="0">
              <a:solidFill>
                <a:schemeClr val="bg1">
                  <a:lumMod val="50000"/>
                </a:schemeClr>
              </a:solidFill>
              <a:latin typeface="Lucida Sans Unicode" panose="020B0602030504020204"/>
              <a:ea typeface="微软雅黑" panose="020B0503020204020204" pitchFamily="34" charset="-122"/>
              <a:cs typeface="Lucida Sans Unicode" panose="020B0602030504020204"/>
            </a:endParaRPr>
          </a:p>
        </p:txBody>
      </p:sp>
      <p:sp>
        <p:nvSpPr>
          <p:cNvPr id="13" name="AutoShape 4" descr="http://img4.imgtn.bdimg.com/it/u=3102781729,2146432433&amp;fm=214&amp;gp=0.jpg"/>
          <p:cNvSpPr>
            <a:spLocks noChangeAspect="1" noChangeArrowheads="1"/>
          </p:cNvSpPr>
          <p:nvPr/>
        </p:nvSpPr>
        <p:spPr bwMode="auto">
          <a:xfrm>
            <a:off x="155575" y="-1881188"/>
            <a:ext cx="3924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17" name="表格 16"/>
          <p:cNvGraphicFramePr>
            <a:graphicFrameLocks noGrp="1"/>
          </p:cNvGraphicFramePr>
          <p:nvPr/>
        </p:nvGraphicFramePr>
        <p:xfrm>
          <a:off x="2089150" y="2108483"/>
          <a:ext cx="8710930" cy="4119525"/>
        </p:xfrm>
        <a:graphic>
          <a:graphicData uri="http://schemas.openxmlformats.org/drawingml/2006/table">
            <a:tbl>
              <a:tblPr firstRow="1" firstCol="1" bandRow="1">
                <a:tableStyleId>{5C22544A-7EE6-4342-B048-85BDC9FD1C3A}</a:tableStyleId>
              </a:tblPr>
              <a:tblGrid>
                <a:gridCol w="1741778"/>
                <a:gridCol w="1741778"/>
                <a:gridCol w="1741778"/>
                <a:gridCol w="1742798"/>
                <a:gridCol w="1742798"/>
              </a:tblGrid>
              <a:tr h="827685">
                <a:tc>
                  <a:txBody>
                    <a:bodyPr/>
                    <a:lstStyle/>
                    <a:p>
                      <a:pPr algn="just">
                        <a:spcAft>
                          <a:spcPts val="0"/>
                        </a:spcAft>
                      </a:pPr>
                      <a:r>
                        <a:rPr lang="en-US" sz="2400" kern="100" dirty="0">
                          <a:effectLst/>
                          <a:latin typeface="幼圆" panose="02010509060101010101" pitchFamily="49" charset="-122"/>
                          <a:ea typeface="幼圆" panose="02010509060101010101" pitchFamily="49" charset="-122"/>
                        </a:rPr>
                        <a:t>        </a:t>
                      </a:r>
                      <a:r>
                        <a:rPr lang="zh-CN" sz="2400" kern="100" dirty="0" smtClean="0">
                          <a:effectLst/>
                          <a:latin typeface="幼圆" panose="02010509060101010101" pitchFamily="49" charset="-122"/>
                          <a:ea typeface="幼圆" panose="02010509060101010101" pitchFamily="49" charset="-122"/>
                        </a:rPr>
                        <a:t>行</a:t>
                      </a:r>
                      <a:r>
                        <a:rPr lang="en-US" altLang="zh-CN" sz="2400" kern="100" baseline="0" dirty="0" smtClean="0">
                          <a:effectLst/>
                          <a:latin typeface="幼圆" panose="02010509060101010101" pitchFamily="49" charset="-122"/>
                          <a:ea typeface="幼圆" panose="02010509060101010101" pitchFamily="49" charset="-122"/>
                        </a:rPr>
                        <a:t>     </a:t>
                      </a:r>
                      <a:r>
                        <a:rPr lang="zh-CN" sz="2400" kern="100" dirty="0" smtClean="0">
                          <a:effectLst/>
                          <a:latin typeface="幼圆" panose="02010509060101010101" pitchFamily="49" charset="-122"/>
                          <a:ea typeface="幼圆" panose="02010509060101010101" pitchFamily="49" charset="-122"/>
                        </a:rPr>
                        <a:t>列</a:t>
                      </a:r>
                      <a:endParaRPr lang="zh-CN" sz="2400" kern="100" dirty="0">
                        <a:effectLst/>
                        <a:latin typeface="幼圆" panose="02010509060101010101" pitchFamily="49" charset="-122"/>
                        <a:ea typeface="幼圆" panose="02010509060101010101" pitchFamily="49" charset="-122"/>
                      </a:endParaRPr>
                    </a:p>
                  </a:txBody>
                  <a:tcPr marL="68580" marR="68580" marT="0" marB="0"/>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服务器</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操作系统</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插件</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浏览器</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1</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IIS</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IE11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2</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IIS</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Windows10</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微信插件</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Chrome</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3</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IIS</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Linux</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小程序</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FireFox</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4</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Apache</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微信插件</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FireFox</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5</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Apache</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小程序</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IE11</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6</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Apache</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Linux</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Chrome</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Jetty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小程序</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Chrome</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8</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Jetty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Windows7</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无</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FireFox</a:t>
                      </a:r>
                      <a:endParaRPr lang="zh-CN" sz="2400" kern="100">
                        <a:effectLst/>
                        <a:latin typeface="幼圆" panose="02010509060101010101" pitchFamily="49" charset="-122"/>
                        <a:ea typeface="幼圆" panose="02010509060101010101" pitchFamily="49" charset="-122"/>
                      </a:endParaRPr>
                    </a:p>
                  </a:txBody>
                  <a:tcPr marL="68580" marR="68580" marT="0" marB="0" anchor="ctr"/>
                </a:tc>
              </a:tr>
              <a:tr h="310452">
                <a:tc>
                  <a:txBody>
                    <a:bodyPr/>
                    <a:lstStyle/>
                    <a:p>
                      <a:pPr algn="ctr">
                        <a:spcAft>
                          <a:spcPts val="0"/>
                        </a:spcAft>
                      </a:pPr>
                      <a:r>
                        <a:rPr lang="en-US" sz="2400" kern="100">
                          <a:effectLst/>
                          <a:latin typeface="幼圆" panose="02010509060101010101" pitchFamily="49" charset="-122"/>
                          <a:ea typeface="幼圆" panose="02010509060101010101" pitchFamily="49" charset="-122"/>
                        </a:rPr>
                        <a:t>9</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Jetty</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a:effectLst/>
                          <a:latin typeface="幼圆" panose="02010509060101010101" pitchFamily="49" charset="-122"/>
                          <a:ea typeface="幼圆" panose="02010509060101010101" pitchFamily="49" charset="-122"/>
                        </a:rPr>
                        <a:t>Linux</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zh-CN" sz="2400" kern="100">
                          <a:effectLst/>
                          <a:latin typeface="幼圆" panose="02010509060101010101" pitchFamily="49" charset="-122"/>
                          <a:ea typeface="幼圆" panose="02010509060101010101" pitchFamily="49" charset="-122"/>
                        </a:rPr>
                        <a:t>微信插件</a:t>
                      </a:r>
                      <a:endParaRPr lang="zh-CN" sz="2400" kern="100">
                        <a:effectLst/>
                        <a:latin typeface="幼圆" panose="02010509060101010101" pitchFamily="49" charset="-122"/>
                        <a:ea typeface="幼圆" panose="02010509060101010101" pitchFamily="49" charset="-122"/>
                      </a:endParaRPr>
                    </a:p>
                  </a:txBody>
                  <a:tcPr marL="68580" marR="68580" marT="0" marB="0" anchor="ctr"/>
                </a:tc>
                <a:tc>
                  <a:txBody>
                    <a:bodyPr/>
                    <a:lstStyle/>
                    <a:p>
                      <a:pPr algn="ctr">
                        <a:spcAft>
                          <a:spcPts val="0"/>
                        </a:spcAft>
                      </a:pPr>
                      <a:r>
                        <a:rPr lang="en-US" sz="2400" kern="100" dirty="0">
                          <a:effectLst/>
                          <a:latin typeface="幼圆" panose="02010509060101010101" pitchFamily="49" charset="-122"/>
                          <a:ea typeface="幼圆" panose="02010509060101010101" pitchFamily="49" charset="-122"/>
                        </a:rPr>
                        <a:t>IE11</a:t>
                      </a:r>
                      <a:endParaRPr lang="zh-CN" sz="2400" kern="100" dirty="0">
                        <a:effectLst/>
                        <a:latin typeface="幼圆" panose="02010509060101010101" pitchFamily="49" charset="-122"/>
                        <a:ea typeface="幼圆" panose="02010509060101010101" pitchFamily="49" charset="-122"/>
                      </a:endParaRPr>
                    </a:p>
                  </a:txBody>
                  <a:tcPr marL="68580" marR="68580" marT="0" marB="0" anchor="ctr"/>
                </a:tc>
              </a:tr>
            </a:tbl>
          </a:graphicData>
        </a:graphic>
      </p:graphicFrame>
      <p:sp>
        <p:nvSpPr>
          <p:cNvPr id="18" name="AutoShape 1"/>
          <p:cNvSpPr>
            <a:spLocks noChangeShapeType="1"/>
          </p:cNvSpPr>
          <p:nvPr/>
        </p:nvSpPr>
        <p:spPr bwMode="auto">
          <a:xfrm>
            <a:off x="2097405" y="2098324"/>
            <a:ext cx="1752600" cy="8175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pic>
        <p:nvPicPr>
          <p:cNvPr id="15" name="图片 14"/>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inVertical)">
                                      <p:cBhvr>
                                        <p:cTn id="11" dur="500"/>
                                        <p:tgtEl>
                                          <p:spTgt spid="18"/>
                                        </p:tgtEl>
                                      </p:cBhvr>
                                    </p:animEffect>
                                  </p:childTnLst>
                                </p:cTn>
                              </p:par>
                              <p:par>
                                <p:cTn id="12" presetID="16" presetClass="entr" presetSubtype="21"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2.5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62414" y="2138860"/>
            <a:ext cx="4986866" cy="2862322"/>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主要讲解了黑盒测试常用的技术方法，包括等价类划分法、边界值分析法、因果图与决策表法、正交实验设计法，读者要掌握每种测试方法的原理与测试用例的设计方法，这对后续章节学习实际软件项目测试会很有帮助。</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00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297555" y="1200150"/>
            <a:ext cx="5166360"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110.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GENSWF_ADVANCE_TIME" val="0.00"/>
  <p:tag name="ISPRING_SLIDE_INDENT_LEVEL" val="0"/>
  <p:tag name="ISPRING_CUSTOM_TIMING_USED" val="0"/>
  <p:tag name="GENSWF_SLIDE_TITLE" val="2.3.2 决策表"/>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GENSWF_ADVANCE_TIME" val="0.00"/>
  <p:tag name="ISPRING_SLIDE_INDENT_LEVEL" val="0"/>
  <p:tag name="ISPRING_CUSTOM_TIMING_USED" val="0"/>
  <p:tag name="GENSWF_SLIDE_TITLE" val="2.3.3 实例：三角形决策表"/>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GENSWF_ADVANCE_TIME" val="0.00"/>
  <p:tag name="ISPRING_SLIDE_INDENT_LEVEL" val="0"/>
  <p:tag name="ISPRING_CUSTOM_TIMING_USED" val="0"/>
  <p:tag name="GENSWF_SLIDE_TITLE" val="2.3.3 实例：三角形决策表"/>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GENSWF_ADVANCE_TIME" val="0.00"/>
  <p:tag name="ISPRING_SLIDE_INDENT_LEVEL" val="0"/>
  <p:tag name="ISPRING_CUSTOM_TIMING_USED" val="0"/>
  <p:tag name="GENSWF_SLIDE_TITLE" val="2.3.3 实例：三角形决策表"/>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GENSWF_ADVANCE_TIME" val="0.00"/>
  <p:tag name="ISPRING_SLIDE_INDENT_LEVEL" val="0"/>
  <p:tag name="ISPRING_CUSTOM_TIMING_USED" val="0"/>
  <p:tag name="GENSWF_SLIDE_TITLE" val="2.3.3 实例：三角形决策表"/>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130.xml><?xml version="1.0" encoding="utf-8"?>
<p:tagLst xmlns:p="http://schemas.openxmlformats.org/presentationml/2006/main">
  <p:tag name="GENSWF_ADVANCE_TIME" val="0.00"/>
  <p:tag name="ISPRING_SLIDE_INDENT_LEVEL" val="0"/>
  <p:tag name="ISPRING_CUSTOM_TIMING_USED" val="0"/>
  <p:tag name="GENSWF_SLIDE_TITLE" val="2.3.4 实例：工资发放决策表"/>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GENSWF_ADVANCE_TIME" val="0.00"/>
  <p:tag name="ISPRING_SLIDE_INDENT_LEVEL" val="0"/>
  <p:tag name="ISPRING_CUSTOM_TIMING_USED" val="0"/>
  <p:tag name="GENSWF_SLIDE_TITLE" val="2.3.4 实例：工资发放决策表"/>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GENSWF_ADVANCE_TIME" val="0.00"/>
  <p:tag name="ISPRING_SLIDE_INDENT_LEVEL" val="0"/>
  <p:tag name="ISPRING_CUSTOM_TIMING_USED" val="0"/>
  <p:tag name="GENSWF_SLIDE_TITLE" val="2.3.4 实例：工资发放决策表"/>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GENSWF_ADVANCE_TIME" val="0.00"/>
  <p:tag name="ISPRING_SLIDE_INDENT_LEVEL" val="0"/>
  <p:tag name="ISPRING_CUSTOM_TIMING_USED" val="0"/>
  <p:tag name="GENSWF_SLIDE_TITLE" val="2.3.4 实例：工资发放决策表"/>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GENSWF_ADVANCE_TIME" val="0.00"/>
  <p:tag name="ISPRING_SLIDE_INDENT_LEVEL" val="0"/>
  <p:tag name="ISPRING_CUSTOM_TIMING_USED" val="0"/>
  <p:tag name="GENSWF_SLIDE_TITLE" val="2.3.4 实例：工资发放决策表"/>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150.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GENSWF_ADVANCE_TIME" val="0.00"/>
  <p:tag name="ISPRING_SLIDE_INDENT_LEVEL" val="0"/>
  <p:tag name="ISPRING_CUSTOM_TIMING_USED" val="0"/>
  <p:tag name="GENSWF_SLIDE_TITLE" val="2.1.1 等价类划分法2.1.1 等价类划分法"/>
</p:tagLst>
</file>

<file path=ppt/tags/tag170.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GENSWF_ADVANCE_TIME" val="0.00"/>
  <p:tag name="ISPRING_SLIDE_INDENT_LEVEL" val="0"/>
  <p:tag name="ISPRING_CUSTOM_TIMING_USED" val="0"/>
  <p:tag name="GENSWF_SLIDE_TITLE" val="2.4.1 正交实验设计法概述"/>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GENSWF_ADVANCE_TIME" val="0.00"/>
  <p:tag name="ISPRING_SLIDE_INDENT_LEVEL" val="0"/>
  <p:tag name="ISPRING_CUSTOM_TIMING_USED" val="0"/>
  <p:tag name="GENSWF_SLIDE_TITLE" val="2.4.2 实例：微信Web页面运行环境正交实验设计"/>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GENSWF_ADVANCE_TIME" val="0.00"/>
  <p:tag name="ISPRING_SLIDE_INDENT_LEVEL" val="0"/>
  <p:tag name="ISPRING_CUSTOM_TIMING_USED" val="0"/>
  <p:tag name="GENSWF_SLIDE_TITLE" val="2.4.2 实例：微信Web页面运行环境正交实验设计"/>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GENSWF_ADVANCE_TIME" val="0.00"/>
  <p:tag name="ISPRING_SLIDE_INDENT_LEVEL" val="0"/>
  <p:tag name="ISPRING_CUSTOM_TIMING_USED" val="0"/>
  <p:tag name="GENSWF_SLIDE_TITLE" val="2.4.2 实例：微信Web页面运行环境正交实验设计"/>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GENSWF_ADVANCE_TIME" val="0.00"/>
  <p:tag name="ISPRING_SLIDE_INDENT_LEVEL" val="0"/>
  <p:tag name="ISPRING_CUSTOM_TIMING_USED" val="0"/>
  <p:tag name="GENSWF_SLIDE_TITLE" val="2.4.2 实例：微信Web页面运行环境正交实验设计"/>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GENSWF_ADVANCE_TIME" val="0.00"/>
  <p:tag name="ISPRING_SLIDE_INDENT_LEVEL" val="0"/>
  <p:tag name="ISPRING_CUSTOM_TIMING_USED" val="0"/>
  <p:tag name="GENSWF_SLIDE_TITLE" val="2.5 本章小结"/>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185.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ecdd6f6f7388c939358c1f7906c6a9a51cd78b5"/>
  <p:tag name="ISPRING_SCORM_ENDPOINT" val="&lt;endpoint&gt;&lt;enable&gt;0&lt;/enable&gt;&lt;lrs&gt;http://&lt;/lrs&gt;&lt;auth&gt;0&lt;/auth&gt;&lt;login&gt;&lt;/login&gt;&lt;password&gt;&lt;/password&gt;&lt;key&gt;&lt;/key&gt;&lt;name&gt;&lt;/name&gt;&lt;email&gt;&lt;/email&gt;&lt;/endpoint&gt;&#10;"/>
  <p:tag name="KSO_WPP_MARK_KEY" val="58245892-ca9e-48e0-a005-9ccb5dcb80ae"/>
  <p:tag name="COMMONDATA" val="eyJoZGlkIjoiNjcwNTZkMzFmMWVlOTNkNjBiNjRmODYxMzNkZWFiYmIifQ=="/>
</p:tagLst>
</file>

<file path=ppt/tags/tag19.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8.xml><?xml version="1.0" encoding="utf-8"?>
<p:tagLst xmlns:p="http://schemas.openxmlformats.org/presentationml/2006/main">
  <p:tag name="GENSWF_ADVANCE_TIME" val="0.00"/>
  <p:tag name="ISPRING_SLIDE_INDENT_LEVEL" val="0"/>
  <p:tag name="ISPRING_CUSTOM_TIMING_USED" val="0"/>
  <p:tag name="GENSWF_SLIDE_TITLE" val="2.1.2 实例：三角形问题的等价类划分"/>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50.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GENSWF_ADVANCE_TIME" val="0.00"/>
  <p:tag name="ISPRING_SLIDE_INDENT_LEVEL" val="0"/>
  <p:tag name="ISPRING_CUSTOM_TIMING_USED" val="0"/>
  <p:tag name="GENSWF_SLIDE_TITLE" val="2.1.3 实例：余额宝提现的等价类划分"/>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GENSWF_ADVANCE_TIME" val="0.00"/>
  <p:tag name="ISPRING_SLIDE_INDENT_LEVEL" val="0"/>
  <p:tag name="ISPRING_CUSTOM_TIMING_USED" val="0"/>
  <p:tag name="GENSWF_SLIDE_TITLE" val="2.2.1 边界值分析法概述"/>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GENSWF_ADVANCE_TIME" val="0.00"/>
  <p:tag name="ISPRING_SLIDE_INDENT_LEVEL" val="0"/>
  <p:tag name="ISPRING_CUSTOM_TIMING_USED" val="0"/>
  <p:tag name="GENSWF_SLIDE_TITLE" val="2.2.1 边界值分析法概述"/>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GENSWF_ADVANCE_TIME" val="0.00"/>
  <p:tag name="ISPRING_SLIDE_INDENT_LEVEL" val="0"/>
  <p:tag name="ISPRING_CUSTOM_TIMING_USED" val="0"/>
  <p:tag name="GENSWF_SLIDE_TITLE" val="2.2.1 边界值分析法概述"/>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GENSWF_ADVANCE_TIME" val="0.00"/>
  <p:tag name="ISPRING_SLIDE_INDENT_LEVEL" val="0"/>
  <p:tag name="ISPRING_CUSTOM_TIMING_USED" val="0"/>
  <p:tag name="GENSWF_SLIDE_TITLE" val="2.2.1 边界值分析法概述"/>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GENSWF_ADVANCE_TIME" val="0.00"/>
  <p:tag name="ISPRING_SLIDE_INDENT_LEVEL" val="0"/>
  <p:tag name="ISPRING_CUSTOM_TIMING_USED" val="0"/>
  <p:tag name="GENSWF_SLIDE_TITLE" val="2.2.2 实例： 三角形问题的边界值分析"/>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GENSWF_ADVANCE_TIME" val="0.00"/>
  <p:tag name="ISPRING_SLIDE_INDENT_LEVEL" val="0"/>
  <p:tag name="ISPRING_CUSTOM_TIMING_USED" val="0"/>
  <p:tag name="GENSWF_SLIDE_TITLE" val="2.2.2 实例： 三角形问题的边界值分析"/>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GENSWF_ADVANCE_TIME" val="0.00"/>
  <p:tag name="ISPRING_SLIDE_INDENT_LEVEL" val="0"/>
  <p:tag name="ISPRING_CUSTOM_TIMING_USED" val="0"/>
  <p:tag name="GENSWF_SLIDE_TITLE" val="2.2.3 实例： 余额宝提现的边界值分析"/>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70.xml><?xml version="1.0" encoding="utf-8"?>
<p:tagLst xmlns:p="http://schemas.openxmlformats.org/presentationml/2006/main">
  <p:tag name="GENSWF_ADVANCE_TIME" val="0.00"/>
  <p:tag name="ISPRING_SLIDE_INDENT_LEVEL" val="0"/>
  <p:tag name="ISPRING_CUSTOM_TIMING_USED" val="0"/>
  <p:tag name="GENSWF_SLIDE_TITLE" val="2.2.3 实例： 余额宝提现的边界值分析"/>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GENSWF_ADVANCE_TIME" val="0.00"/>
  <p:tag name="ISPRING_SLIDE_INDENT_LEVEL" val="0"/>
  <p:tag name="ISPRING_CUSTOM_TIMING_USED" val="0"/>
  <p:tag name="GENSWF_SLIDE_TITLE" val="2.2.3 实例： 余额宝提现的边界值分析"/>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GENSWF_ADVANCE_TIME" val="0.00"/>
  <p:tag name="ISPRING_SLIDE_INDENT_LEVEL" val="0"/>
  <p:tag name="ISPRING_CUSTOM_TIMING_USED" val="0"/>
  <p:tag name="GENSWF_SLIDE_TITLE" val="2.2.3 实例： 余额宝提现的边界值分析"/>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GENSWF_ADVANCE_TIME" val="0.00"/>
  <p:tag name="ISPRING_SLIDE_INDENT_LEVEL" val="0"/>
  <p:tag name="ISPRING_CUSTOM_TIMING_USED" val="0"/>
  <p:tag name="GENSWF_SLIDE_TITLE" val="2.2.3 实例： 余额宝提现的边界值分析"/>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GENSWF_ADVANCE_TIME" val="0.00"/>
  <p:tag name="ISPRING_SLIDE_INDENT_LEVEL" val="0"/>
  <p:tag name="ISPRING_CUSTOM_TIMING_USED" val="0"/>
  <p:tag name="GENSWF_SLIDE_TITLE" val="2.1.1 等价类划分法"/>
</p:tagLst>
</file>

<file path=ppt/tags/tag90.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GENSWF_ADVANCE_TIME" val="0.00"/>
  <p:tag name="ISPRING_SLIDE_INDENT_LEVEL" val="0"/>
  <p:tag name="ISPRING_CUSTOM_TIMING_USED" val="0"/>
  <p:tag name="GENSWF_SLIDE_TITLE" val="2.3.1 因果图设计法"/>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12230</Words>
  <Application>WPS 演示</Application>
  <PresentationFormat>自定义</PresentationFormat>
  <Paragraphs>2918</Paragraphs>
  <Slides>93</Slides>
  <Notes>93</Notes>
  <HiddenSlides>7</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93</vt:i4>
      </vt:variant>
    </vt:vector>
  </HeadingPairs>
  <TitlesOfParts>
    <vt:vector size="111" baseType="lpstr">
      <vt:lpstr>Arial</vt:lpstr>
      <vt:lpstr>宋体</vt:lpstr>
      <vt:lpstr>Wingdings</vt:lpstr>
      <vt:lpstr>微软雅黑</vt:lpstr>
      <vt:lpstr>方正细倩简体</vt:lpstr>
      <vt:lpstr>Segoe Print</vt:lpstr>
      <vt:lpstr>Times New Roman</vt:lpstr>
      <vt:lpstr>幼圆</vt:lpstr>
      <vt:lpstr>Lucida Sans Unicode</vt:lpstr>
      <vt:lpstr>Arial Unicode MS</vt:lpstr>
      <vt:lpstr>等线 Light</vt:lpstr>
      <vt:lpstr>等线</vt:lpstr>
      <vt:lpstr>Calibri</vt:lpstr>
      <vt:lpstr>Office 主题​​</vt:lpstr>
      <vt:lpstr>Visio.Drawing.11</vt:lpstr>
      <vt:lpstr>Visio.Drawing.11</vt:lpstr>
      <vt:lpstr>Visio.Drawing.11</vt:lpstr>
      <vt:lpstr>Visio.Drawing.11</vt:lpstr>
      <vt:lpstr>第2章 黑盒测试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670</cp:revision>
  <dcterms:created xsi:type="dcterms:W3CDTF">2016-08-25T05:35:00Z</dcterms:created>
  <dcterms:modified xsi:type="dcterms:W3CDTF">2023-01-29T02:15:48Z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DF9E0FC111694A31A8DACA6B365B50B2</vt:lpwstr>
  </property>
  <property fmtid="{D5CDD505-2E9C-101B-9397-08002B2CF9AE}" pid="3" name="KSOProductBuildVer">
    <vt:lpwstr>2052-11.1.0.13703</vt:lpwstr>
  </property>
</Properties>
</file>